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2"/>
  </p:notesMasterIdLst>
  <p:sldIdLst>
    <p:sldId id="263" r:id="rId4"/>
    <p:sldId id="264" r:id="rId5"/>
    <p:sldId id="518" r:id="rId6"/>
    <p:sldId id="282" r:id="rId7"/>
    <p:sldId id="267" r:id="rId8"/>
    <p:sldId id="339" r:id="rId9"/>
    <p:sldId id="260" r:id="rId10"/>
    <p:sldId id="4001" r:id="rId11"/>
    <p:sldId id="800" r:id="rId12"/>
    <p:sldId id="4000" r:id="rId13"/>
    <p:sldId id="3993" r:id="rId14"/>
    <p:sldId id="275" r:id="rId15"/>
    <p:sldId id="626" r:id="rId16"/>
    <p:sldId id="628" r:id="rId17"/>
    <p:sldId id="341" r:id="rId18"/>
    <p:sldId id="343" r:id="rId19"/>
    <p:sldId id="342" r:id="rId20"/>
    <p:sldId id="344" r:id="rId21"/>
    <p:sldId id="340" r:id="rId22"/>
    <p:sldId id="268" r:id="rId23"/>
    <p:sldId id="271" r:id="rId24"/>
    <p:sldId id="272" r:id="rId25"/>
    <p:sldId id="274" r:id="rId26"/>
    <p:sldId id="273" r:id="rId27"/>
    <p:sldId id="516" r:id="rId28"/>
    <p:sldId id="517" r:id="rId29"/>
    <p:sldId id="270" r:id="rId30"/>
    <p:sldId id="261" r:id="rId31"/>
  </p:sldIdLst>
  <p:sldSz cx="12192000" cy="6858000"/>
  <p:notesSz cx="7104063" cy="10234613"/>
  <p:defaultTex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4">
          <p15:clr>
            <a:srgbClr val="A4A3A4"/>
          </p15:clr>
        </p15:guide>
        <p15:guide id="2" pos="223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ssa KELLY"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F290BB-B245-7F4D-A077-8CFFC57F0B57}" v="862" dt="2020-01-09T12:18:21.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6939" autoAdjust="0"/>
  </p:normalViewPr>
  <p:slideViewPr>
    <p:cSldViewPr snapToGrid="0">
      <p:cViewPr varScale="1">
        <p:scale>
          <a:sx n="139" d="100"/>
          <a:sy n="139" d="100"/>
        </p:scale>
        <p:origin x="1014" y="12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224"/>
        <p:guide pos="223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5A3E2D-54B3-8C4F-914D-773A02E807A3}" type="doc">
      <dgm:prSet loTypeId="urn:microsoft.com/office/officeart/2005/8/layout/lProcess2" loCatId="" qsTypeId="urn:microsoft.com/office/officeart/2005/8/quickstyle/simple1" qsCatId="simple" csTypeId="urn:microsoft.com/office/officeart/2005/8/colors/accent6_1" csCatId="accent6" phldr="1"/>
      <dgm:spPr/>
      <dgm:t>
        <a:bodyPr/>
        <a:lstStyle/>
        <a:p>
          <a:endParaRPr lang="en-US"/>
        </a:p>
      </dgm:t>
    </dgm:pt>
    <dgm:pt modelId="{C9F6E2D1-17DF-A34A-952F-9BC638FEBFDF}">
      <dgm:prSet phldrT="[Text]" custT="1"/>
      <dgm:spPr/>
      <dgm:t>
        <a:bodyPr/>
        <a:lstStyle/>
        <a:p>
          <a:pPr>
            <a:buNone/>
          </a:pPr>
          <a:r>
            <a:rPr lang="en-GB" sz="2800" b="1" dirty="0"/>
            <a:t>Target 1</a:t>
          </a:r>
        </a:p>
        <a:p>
          <a:pPr>
            <a:buNone/>
          </a:pPr>
          <a:r>
            <a:rPr lang="en-GB" sz="2000" b="0" i="1" dirty="0"/>
            <a:t>(Commitment 1)</a:t>
          </a:r>
          <a:endParaRPr lang="en-US" sz="2000" b="0" i="1" dirty="0"/>
        </a:p>
      </dgm:t>
    </dgm:pt>
    <dgm:pt modelId="{4441AD00-0B04-9C49-8022-35B22744DD01}" type="parTrans" cxnId="{C438D658-7190-E948-8EA1-E519F611A1BD}">
      <dgm:prSet/>
      <dgm:spPr/>
      <dgm:t>
        <a:bodyPr/>
        <a:lstStyle/>
        <a:p>
          <a:endParaRPr lang="en-US" sz="1400"/>
        </a:p>
      </dgm:t>
    </dgm:pt>
    <dgm:pt modelId="{49D776DC-3F9C-1944-AADA-7CACE449B207}" type="sibTrans" cxnId="{C438D658-7190-E948-8EA1-E519F611A1BD}">
      <dgm:prSet/>
      <dgm:spPr/>
      <dgm:t>
        <a:bodyPr/>
        <a:lstStyle/>
        <a:p>
          <a:endParaRPr lang="en-US" sz="1400"/>
        </a:p>
      </dgm:t>
    </dgm:pt>
    <dgm:pt modelId="{4ED8C64C-41FB-7E4A-B876-0DF80FB95422}">
      <dgm:prSet custT="1"/>
      <dgm:spPr/>
      <dgm:t>
        <a:bodyPr/>
        <a:lstStyle/>
        <a:p>
          <a:r>
            <a:rPr lang="en-GB" sz="3200" b="1" dirty="0"/>
            <a:t>Target 2</a:t>
          </a:r>
        </a:p>
        <a:p>
          <a:r>
            <a:rPr lang="en-GB" sz="2000" b="0" i="1" dirty="0"/>
            <a:t>(Commitment 1)</a:t>
          </a:r>
          <a:endParaRPr lang="en-US" sz="2000" i="1" dirty="0"/>
        </a:p>
      </dgm:t>
    </dgm:pt>
    <dgm:pt modelId="{6D468EAC-2533-6849-B0DB-B42370A49AA6}" type="parTrans" cxnId="{2DC2586A-4E0E-E74C-80CB-408D6BA951A4}">
      <dgm:prSet/>
      <dgm:spPr/>
      <dgm:t>
        <a:bodyPr/>
        <a:lstStyle/>
        <a:p>
          <a:endParaRPr lang="en-US" sz="1400"/>
        </a:p>
      </dgm:t>
    </dgm:pt>
    <dgm:pt modelId="{2B871D69-1181-4F44-AB24-51BE728069F3}" type="sibTrans" cxnId="{2DC2586A-4E0E-E74C-80CB-408D6BA951A4}">
      <dgm:prSet/>
      <dgm:spPr/>
      <dgm:t>
        <a:bodyPr/>
        <a:lstStyle/>
        <a:p>
          <a:endParaRPr lang="en-US" sz="1400"/>
        </a:p>
      </dgm:t>
    </dgm:pt>
    <dgm:pt modelId="{1D214025-65AB-A841-A88E-E385C406C3F7}">
      <dgm:prSet custT="1"/>
      <dgm:spPr/>
      <dgm:t>
        <a:bodyPr/>
        <a:lstStyle/>
        <a:p>
          <a:r>
            <a:rPr lang="en-GB" sz="3200" b="1"/>
            <a:t>Target 4</a:t>
          </a:r>
        </a:p>
        <a:p>
          <a:r>
            <a:rPr lang="en-GB" sz="2000" b="0" i="1"/>
            <a:t>(Commitment 3)</a:t>
          </a:r>
          <a:endParaRPr lang="en-US" sz="2000" i="1"/>
        </a:p>
      </dgm:t>
    </dgm:pt>
    <dgm:pt modelId="{84838401-DE9F-EA4E-AAA9-43E7A09954CF}" type="parTrans" cxnId="{56BC1D48-FC7F-0840-B2E0-A836ADA51276}">
      <dgm:prSet/>
      <dgm:spPr/>
      <dgm:t>
        <a:bodyPr/>
        <a:lstStyle/>
        <a:p>
          <a:endParaRPr lang="en-US" sz="1400"/>
        </a:p>
      </dgm:t>
    </dgm:pt>
    <dgm:pt modelId="{514F1C54-B021-524E-8084-32AA065CB09B}" type="sibTrans" cxnId="{56BC1D48-FC7F-0840-B2E0-A836ADA51276}">
      <dgm:prSet/>
      <dgm:spPr/>
      <dgm:t>
        <a:bodyPr/>
        <a:lstStyle/>
        <a:p>
          <a:endParaRPr lang="en-US" sz="1400"/>
        </a:p>
      </dgm:t>
    </dgm:pt>
    <dgm:pt modelId="{83507E9A-C231-1946-8A73-92221029E5D1}">
      <dgm:prSet custT="1"/>
      <dgm:spPr/>
      <dgm:t>
        <a:bodyPr/>
        <a:lstStyle/>
        <a:p>
          <a:r>
            <a:rPr lang="en-GB" sz="3200" b="1"/>
            <a:t>Target 3</a:t>
          </a:r>
        </a:p>
        <a:p>
          <a:r>
            <a:rPr lang="en-GB" sz="2000" b="0" i="1"/>
            <a:t>(Commitment 2)</a:t>
          </a:r>
          <a:endParaRPr lang="en-US" sz="2000" i="1"/>
        </a:p>
      </dgm:t>
    </dgm:pt>
    <dgm:pt modelId="{EE7610CC-455D-914E-BCE2-DC2DE6262EB2}" type="parTrans" cxnId="{12124DCD-90D0-2143-B593-261C2D732EA8}">
      <dgm:prSet/>
      <dgm:spPr/>
      <dgm:t>
        <a:bodyPr/>
        <a:lstStyle/>
        <a:p>
          <a:endParaRPr lang="en-US"/>
        </a:p>
      </dgm:t>
    </dgm:pt>
    <dgm:pt modelId="{473ECE4C-A3A7-3343-99CB-98CBAAA855C5}" type="sibTrans" cxnId="{12124DCD-90D0-2143-B593-261C2D732EA8}">
      <dgm:prSet/>
      <dgm:spPr/>
      <dgm:t>
        <a:bodyPr/>
        <a:lstStyle/>
        <a:p>
          <a:endParaRPr lang="en-US"/>
        </a:p>
      </dgm:t>
    </dgm:pt>
    <dgm:pt modelId="{AC14459E-831F-C748-95D8-6CA566F179A6}">
      <dgm:prSet phldrT="[Text]" custT="1"/>
      <dgm:spPr/>
      <dgm:t>
        <a:bodyPr/>
        <a:lstStyle/>
        <a:p>
          <a:pPr>
            <a:buNone/>
          </a:pPr>
          <a:r>
            <a:rPr lang="en-GB" sz="1600" kern="1200" dirty="0">
              <a:solidFill>
                <a:srgbClr val="000000">
                  <a:hueOff val="0"/>
                  <a:satOff val="0"/>
                  <a:lumOff val="0"/>
                  <a:alphaOff val="0"/>
                </a:srgbClr>
              </a:solidFill>
              <a:latin typeface="Arial"/>
              <a:ea typeface="+mn-ea"/>
              <a:cs typeface="Arial"/>
            </a:rPr>
            <a:t>Reach 250 million people with activities to address the rising climate risks</a:t>
          </a:r>
          <a:endParaRPr lang="en-US" sz="1600" kern="1200" dirty="0">
            <a:solidFill>
              <a:srgbClr val="000000">
                <a:hueOff val="0"/>
                <a:satOff val="0"/>
                <a:lumOff val="0"/>
                <a:alphaOff val="0"/>
              </a:srgbClr>
            </a:solidFill>
            <a:latin typeface="Arial"/>
            <a:ea typeface="+mn-ea"/>
            <a:cs typeface="Arial"/>
          </a:endParaRPr>
        </a:p>
      </dgm:t>
    </dgm:pt>
    <dgm:pt modelId="{A5F813CC-B55E-024C-8102-C537A30AD8BC}" type="parTrans" cxnId="{FD5AB1C8-B0EE-7A43-9E3C-31600C5990A6}">
      <dgm:prSet/>
      <dgm:spPr/>
      <dgm:t>
        <a:bodyPr/>
        <a:lstStyle/>
        <a:p>
          <a:endParaRPr lang="en-US"/>
        </a:p>
      </dgm:t>
    </dgm:pt>
    <dgm:pt modelId="{EE0B6BD3-37FE-AD44-B849-1CA566CBD3AA}" type="sibTrans" cxnId="{FD5AB1C8-B0EE-7A43-9E3C-31600C5990A6}">
      <dgm:prSet/>
      <dgm:spPr/>
      <dgm:t>
        <a:bodyPr/>
        <a:lstStyle/>
        <a:p>
          <a:endParaRPr lang="en-US"/>
        </a:p>
      </dgm:t>
    </dgm:pt>
    <dgm:pt modelId="{DEC37A6E-44AB-0043-99F4-FF9FA255F745}">
      <dgm:prSet custT="1"/>
      <dgm:spPr/>
      <dgm:t>
        <a:bodyPr/>
        <a:lstStyle/>
        <a:p>
          <a:pPr marL="0" lvl="0" indent="0" algn="ctr" defTabSz="889000">
            <a:lnSpc>
              <a:spcPct val="90000"/>
            </a:lnSpc>
            <a:spcBef>
              <a:spcPct val="0"/>
            </a:spcBef>
            <a:spcAft>
              <a:spcPct val="35000"/>
            </a:spcAft>
            <a:buNone/>
          </a:pPr>
          <a:r>
            <a:rPr lang="en-GB" sz="1600" kern="1200" dirty="0">
              <a:solidFill>
                <a:srgbClr val="000000">
                  <a:hueOff val="0"/>
                  <a:satOff val="0"/>
                  <a:lumOff val="0"/>
                  <a:alphaOff val="0"/>
                </a:srgbClr>
              </a:solidFill>
              <a:latin typeface="Arial"/>
              <a:ea typeface="+mn-ea"/>
              <a:cs typeface="Arial"/>
            </a:rPr>
            <a:t>Climate and environmental risks are factored in all programmes and humanitarian operations</a:t>
          </a:r>
          <a:endParaRPr lang="en-US" sz="1600" kern="1200" dirty="0">
            <a:solidFill>
              <a:srgbClr val="000000">
                <a:hueOff val="0"/>
                <a:satOff val="0"/>
                <a:lumOff val="0"/>
                <a:alphaOff val="0"/>
              </a:srgbClr>
            </a:solidFill>
            <a:latin typeface="Arial"/>
            <a:ea typeface="+mn-ea"/>
            <a:cs typeface="Arial"/>
          </a:endParaRPr>
        </a:p>
      </dgm:t>
    </dgm:pt>
    <dgm:pt modelId="{66C05574-3AAF-0F4F-899C-44620630E791}" type="parTrans" cxnId="{91F5887E-5C5A-FE4F-9448-538FAAA1669A}">
      <dgm:prSet/>
      <dgm:spPr/>
      <dgm:t>
        <a:bodyPr/>
        <a:lstStyle/>
        <a:p>
          <a:endParaRPr lang="en-US"/>
        </a:p>
      </dgm:t>
    </dgm:pt>
    <dgm:pt modelId="{C4613AB0-AE2D-BA4B-8044-4FC73A98A4FD}" type="sibTrans" cxnId="{91F5887E-5C5A-FE4F-9448-538FAAA1669A}">
      <dgm:prSet/>
      <dgm:spPr/>
      <dgm:t>
        <a:bodyPr/>
        <a:lstStyle/>
        <a:p>
          <a:endParaRPr lang="en-US"/>
        </a:p>
      </dgm:t>
    </dgm:pt>
    <dgm:pt modelId="{8BFF4735-5040-7F48-AE02-C93A93FF121B}">
      <dgm:prSet custT="1"/>
      <dgm:spPr/>
      <dgm:t>
        <a:bodyPr/>
        <a:lstStyle/>
        <a:p>
          <a:pPr marL="0" lvl="0" indent="0" algn="ctr" defTabSz="889000">
            <a:lnSpc>
              <a:spcPct val="90000"/>
            </a:lnSpc>
            <a:spcBef>
              <a:spcPct val="0"/>
            </a:spcBef>
            <a:spcAft>
              <a:spcPct val="35000"/>
            </a:spcAft>
            <a:buNone/>
          </a:pPr>
          <a:r>
            <a:rPr lang="en-GB" sz="1600" kern="1200" dirty="0">
              <a:solidFill>
                <a:srgbClr val="000000">
                  <a:hueOff val="0"/>
                  <a:satOff val="0"/>
                  <a:lumOff val="0"/>
                  <a:alphaOff val="0"/>
                </a:srgbClr>
              </a:solidFill>
              <a:latin typeface="Arial"/>
              <a:ea typeface="+mn-ea"/>
              <a:cs typeface="Arial"/>
            </a:rPr>
            <a:t>Reduce the greenhouse gas emissions from IFRC’s activities year-on-year, with progressive ambition</a:t>
          </a:r>
          <a:endParaRPr lang="en-US" sz="1600" kern="1200" dirty="0">
            <a:solidFill>
              <a:srgbClr val="000000">
                <a:hueOff val="0"/>
                <a:satOff val="0"/>
                <a:lumOff val="0"/>
                <a:alphaOff val="0"/>
              </a:srgbClr>
            </a:solidFill>
            <a:latin typeface="Arial"/>
            <a:ea typeface="+mn-ea"/>
            <a:cs typeface="Arial"/>
          </a:endParaRPr>
        </a:p>
      </dgm:t>
    </dgm:pt>
    <dgm:pt modelId="{AAC58756-3F4F-E844-B5D8-CB1FFF393C83}" type="parTrans" cxnId="{D38C2560-4522-2445-A848-BAE5C529EB3A}">
      <dgm:prSet/>
      <dgm:spPr/>
      <dgm:t>
        <a:bodyPr/>
        <a:lstStyle/>
        <a:p>
          <a:endParaRPr lang="en-US"/>
        </a:p>
      </dgm:t>
    </dgm:pt>
    <dgm:pt modelId="{AD721E8C-909B-604D-8F81-DB207E27E4F1}" type="sibTrans" cxnId="{D38C2560-4522-2445-A848-BAE5C529EB3A}">
      <dgm:prSet/>
      <dgm:spPr/>
      <dgm:t>
        <a:bodyPr/>
        <a:lstStyle/>
        <a:p>
          <a:endParaRPr lang="en-US"/>
        </a:p>
      </dgm:t>
    </dgm:pt>
    <dgm:pt modelId="{17A5A769-DB24-8542-985D-DE4FBC85D176}">
      <dgm:prSet custT="1"/>
      <dgm:spPr/>
      <dgm:t>
        <a:bodyPr/>
        <a:lstStyle/>
        <a:p>
          <a:r>
            <a:rPr lang="en-GB" sz="1600" dirty="0"/>
            <a:t>At least 100 National Societies have formulated explicit ambitions to address the rising climate and environmental risks in their operational plans, leveraging their auxiliary role and in collaboration with other partners</a:t>
          </a:r>
          <a:endParaRPr lang="en-US" sz="1600" dirty="0"/>
        </a:p>
      </dgm:t>
    </dgm:pt>
    <dgm:pt modelId="{D1DD5A3D-BB13-1C46-B154-D30B30B4A1C6}" type="parTrans" cxnId="{EB750643-D99A-EE4B-85BB-278C4630EB9F}">
      <dgm:prSet/>
      <dgm:spPr/>
      <dgm:t>
        <a:bodyPr/>
        <a:lstStyle/>
        <a:p>
          <a:endParaRPr lang="en-US"/>
        </a:p>
      </dgm:t>
    </dgm:pt>
    <dgm:pt modelId="{A4C77848-79FD-2F44-BB8A-39AD4B54A093}" type="sibTrans" cxnId="{EB750643-D99A-EE4B-85BB-278C4630EB9F}">
      <dgm:prSet/>
      <dgm:spPr/>
      <dgm:t>
        <a:bodyPr/>
        <a:lstStyle/>
        <a:p>
          <a:endParaRPr lang="en-US"/>
        </a:p>
      </dgm:t>
    </dgm:pt>
    <dgm:pt modelId="{1B0B0236-958C-144F-92BF-4D9C14E5200A}" type="pres">
      <dgm:prSet presAssocID="{095A3E2D-54B3-8C4F-914D-773A02E807A3}" presName="theList" presStyleCnt="0">
        <dgm:presLayoutVars>
          <dgm:dir/>
          <dgm:animLvl val="lvl"/>
          <dgm:resizeHandles val="exact"/>
        </dgm:presLayoutVars>
      </dgm:prSet>
      <dgm:spPr/>
    </dgm:pt>
    <dgm:pt modelId="{9F460A1C-CBFC-FD4B-837E-E02038767924}" type="pres">
      <dgm:prSet presAssocID="{C9F6E2D1-17DF-A34A-952F-9BC638FEBFDF}" presName="compNode" presStyleCnt="0"/>
      <dgm:spPr/>
    </dgm:pt>
    <dgm:pt modelId="{332A7F85-D964-A84E-B283-6197075675F5}" type="pres">
      <dgm:prSet presAssocID="{C9F6E2D1-17DF-A34A-952F-9BC638FEBFDF}" presName="aNode" presStyleLbl="bgShp" presStyleIdx="0" presStyleCnt="4"/>
      <dgm:spPr/>
    </dgm:pt>
    <dgm:pt modelId="{987B5A35-BA93-6C46-AE54-7EA6A5722018}" type="pres">
      <dgm:prSet presAssocID="{C9F6E2D1-17DF-A34A-952F-9BC638FEBFDF}" presName="textNode" presStyleLbl="bgShp" presStyleIdx="0" presStyleCnt="4"/>
      <dgm:spPr/>
    </dgm:pt>
    <dgm:pt modelId="{3D28A0BA-A694-BD41-93D5-F74DB1388C24}" type="pres">
      <dgm:prSet presAssocID="{C9F6E2D1-17DF-A34A-952F-9BC638FEBFDF}" presName="compChildNode" presStyleCnt="0"/>
      <dgm:spPr/>
    </dgm:pt>
    <dgm:pt modelId="{24134277-1A7A-F649-B8FA-614D2F18C9F0}" type="pres">
      <dgm:prSet presAssocID="{C9F6E2D1-17DF-A34A-952F-9BC638FEBFDF}" presName="theInnerList" presStyleCnt="0"/>
      <dgm:spPr/>
    </dgm:pt>
    <dgm:pt modelId="{5FD58386-BBBD-954B-ADC5-087BF186A021}" type="pres">
      <dgm:prSet presAssocID="{AC14459E-831F-C748-95D8-6CA566F179A6}" presName="childNode" presStyleLbl="node1" presStyleIdx="0" presStyleCnt="4">
        <dgm:presLayoutVars>
          <dgm:bulletEnabled val="1"/>
        </dgm:presLayoutVars>
      </dgm:prSet>
      <dgm:spPr/>
    </dgm:pt>
    <dgm:pt modelId="{DACB0740-592A-8648-8DF2-AFE229B85A8A}" type="pres">
      <dgm:prSet presAssocID="{C9F6E2D1-17DF-A34A-952F-9BC638FEBFDF}" presName="aSpace" presStyleCnt="0"/>
      <dgm:spPr/>
    </dgm:pt>
    <dgm:pt modelId="{E4AE1D70-C7BB-EF4F-A9A4-E703539C378C}" type="pres">
      <dgm:prSet presAssocID="{4ED8C64C-41FB-7E4A-B876-0DF80FB95422}" presName="compNode" presStyleCnt="0"/>
      <dgm:spPr/>
    </dgm:pt>
    <dgm:pt modelId="{1040386B-9730-204E-9094-70B63A3540D5}" type="pres">
      <dgm:prSet presAssocID="{4ED8C64C-41FB-7E4A-B876-0DF80FB95422}" presName="aNode" presStyleLbl="bgShp" presStyleIdx="1" presStyleCnt="4"/>
      <dgm:spPr/>
    </dgm:pt>
    <dgm:pt modelId="{62656E1B-5FCA-774D-B2CF-C453E1224243}" type="pres">
      <dgm:prSet presAssocID="{4ED8C64C-41FB-7E4A-B876-0DF80FB95422}" presName="textNode" presStyleLbl="bgShp" presStyleIdx="1" presStyleCnt="4"/>
      <dgm:spPr/>
    </dgm:pt>
    <dgm:pt modelId="{275B5218-EC74-484F-9721-95503A72AC0B}" type="pres">
      <dgm:prSet presAssocID="{4ED8C64C-41FB-7E4A-B876-0DF80FB95422}" presName="compChildNode" presStyleCnt="0"/>
      <dgm:spPr/>
    </dgm:pt>
    <dgm:pt modelId="{7BE81B6B-DD36-044B-ADB8-8C458B04777E}" type="pres">
      <dgm:prSet presAssocID="{4ED8C64C-41FB-7E4A-B876-0DF80FB95422}" presName="theInnerList" presStyleCnt="0"/>
      <dgm:spPr/>
    </dgm:pt>
    <dgm:pt modelId="{F8881D73-F996-5C4A-9005-3459D8DC70B1}" type="pres">
      <dgm:prSet presAssocID="{DEC37A6E-44AB-0043-99F4-FF9FA255F745}" presName="childNode" presStyleLbl="node1" presStyleIdx="1" presStyleCnt="4">
        <dgm:presLayoutVars>
          <dgm:bulletEnabled val="1"/>
        </dgm:presLayoutVars>
      </dgm:prSet>
      <dgm:spPr/>
    </dgm:pt>
    <dgm:pt modelId="{24E508B4-F764-D248-91B2-ABAAB6947A6E}" type="pres">
      <dgm:prSet presAssocID="{4ED8C64C-41FB-7E4A-B876-0DF80FB95422}" presName="aSpace" presStyleCnt="0"/>
      <dgm:spPr/>
    </dgm:pt>
    <dgm:pt modelId="{8C98000C-6086-4747-B063-2F4ED467F290}" type="pres">
      <dgm:prSet presAssocID="{83507E9A-C231-1946-8A73-92221029E5D1}" presName="compNode" presStyleCnt="0"/>
      <dgm:spPr/>
    </dgm:pt>
    <dgm:pt modelId="{4DF257BF-546D-B545-8169-1681A033475C}" type="pres">
      <dgm:prSet presAssocID="{83507E9A-C231-1946-8A73-92221029E5D1}" presName="aNode" presStyleLbl="bgShp" presStyleIdx="2" presStyleCnt="4"/>
      <dgm:spPr/>
    </dgm:pt>
    <dgm:pt modelId="{4DA44BBE-3210-5E43-A45A-9A034E154242}" type="pres">
      <dgm:prSet presAssocID="{83507E9A-C231-1946-8A73-92221029E5D1}" presName="textNode" presStyleLbl="bgShp" presStyleIdx="2" presStyleCnt="4"/>
      <dgm:spPr/>
    </dgm:pt>
    <dgm:pt modelId="{C25277E5-5791-E44F-AE0E-D7343FE136F9}" type="pres">
      <dgm:prSet presAssocID="{83507E9A-C231-1946-8A73-92221029E5D1}" presName="compChildNode" presStyleCnt="0"/>
      <dgm:spPr/>
    </dgm:pt>
    <dgm:pt modelId="{8180F660-AB65-C445-868E-77699AB952DE}" type="pres">
      <dgm:prSet presAssocID="{83507E9A-C231-1946-8A73-92221029E5D1}" presName="theInnerList" presStyleCnt="0"/>
      <dgm:spPr/>
    </dgm:pt>
    <dgm:pt modelId="{2A2C657D-F967-FC42-958A-D53CE17A6F0B}" type="pres">
      <dgm:prSet presAssocID="{8BFF4735-5040-7F48-AE02-C93A93FF121B}" presName="childNode" presStyleLbl="node1" presStyleIdx="2" presStyleCnt="4">
        <dgm:presLayoutVars>
          <dgm:bulletEnabled val="1"/>
        </dgm:presLayoutVars>
      </dgm:prSet>
      <dgm:spPr/>
    </dgm:pt>
    <dgm:pt modelId="{A4A9FA42-49E9-1548-BB74-E1DE44F95FEC}" type="pres">
      <dgm:prSet presAssocID="{83507E9A-C231-1946-8A73-92221029E5D1}" presName="aSpace" presStyleCnt="0"/>
      <dgm:spPr/>
    </dgm:pt>
    <dgm:pt modelId="{7237ECC2-7AF0-9344-BCAB-16C7D28EC666}" type="pres">
      <dgm:prSet presAssocID="{1D214025-65AB-A841-A88E-E385C406C3F7}" presName="compNode" presStyleCnt="0"/>
      <dgm:spPr/>
    </dgm:pt>
    <dgm:pt modelId="{6CB4765E-6ECE-BB4A-83B0-8F90FB2EB223}" type="pres">
      <dgm:prSet presAssocID="{1D214025-65AB-A841-A88E-E385C406C3F7}" presName="aNode" presStyleLbl="bgShp" presStyleIdx="3" presStyleCnt="4"/>
      <dgm:spPr/>
    </dgm:pt>
    <dgm:pt modelId="{55F2C3C8-7746-5B46-9751-7C6A2FB45153}" type="pres">
      <dgm:prSet presAssocID="{1D214025-65AB-A841-A88E-E385C406C3F7}" presName="textNode" presStyleLbl="bgShp" presStyleIdx="3" presStyleCnt="4"/>
      <dgm:spPr/>
    </dgm:pt>
    <dgm:pt modelId="{85D27D60-D0D8-A643-972D-EA1F9647EFDE}" type="pres">
      <dgm:prSet presAssocID="{1D214025-65AB-A841-A88E-E385C406C3F7}" presName="compChildNode" presStyleCnt="0"/>
      <dgm:spPr/>
    </dgm:pt>
    <dgm:pt modelId="{1B59C6FC-EAC2-254F-9CBA-96B6B7BBF97C}" type="pres">
      <dgm:prSet presAssocID="{1D214025-65AB-A841-A88E-E385C406C3F7}" presName="theInnerList" presStyleCnt="0"/>
      <dgm:spPr/>
    </dgm:pt>
    <dgm:pt modelId="{043D564D-3C20-CC4F-B4AF-BADFD7CC2B72}" type="pres">
      <dgm:prSet presAssocID="{17A5A769-DB24-8542-985D-DE4FBC85D176}" presName="childNode" presStyleLbl="node1" presStyleIdx="3" presStyleCnt="4">
        <dgm:presLayoutVars>
          <dgm:bulletEnabled val="1"/>
        </dgm:presLayoutVars>
      </dgm:prSet>
      <dgm:spPr/>
    </dgm:pt>
  </dgm:ptLst>
  <dgm:cxnLst>
    <dgm:cxn modelId="{81546A00-9FDC-1040-9AB4-7B26F7323726}" type="presOf" srcId="{1D214025-65AB-A841-A88E-E385C406C3F7}" destId="{6CB4765E-6ECE-BB4A-83B0-8F90FB2EB223}" srcOrd="0" destOrd="0" presId="urn:microsoft.com/office/officeart/2005/8/layout/lProcess2"/>
    <dgm:cxn modelId="{70B6A813-771A-4441-97A4-ECA4F7BB8495}" type="presOf" srcId="{1D214025-65AB-A841-A88E-E385C406C3F7}" destId="{55F2C3C8-7746-5B46-9751-7C6A2FB45153}" srcOrd="1" destOrd="0" presId="urn:microsoft.com/office/officeart/2005/8/layout/lProcess2"/>
    <dgm:cxn modelId="{DDD4855E-C8BB-864A-90BA-86AFEBEC421F}" type="presOf" srcId="{DEC37A6E-44AB-0043-99F4-FF9FA255F745}" destId="{F8881D73-F996-5C4A-9005-3459D8DC70B1}" srcOrd="0" destOrd="0" presId="urn:microsoft.com/office/officeart/2005/8/layout/lProcess2"/>
    <dgm:cxn modelId="{D38C2560-4522-2445-A848-BAE5C529EB3A}" srcId="{83507E9A-C231-1946-8A73-92221029E5D1}" destId="{8BFF4735-5040-7F48-AE02-C93A93FF121B}" srcOrd="0" destOrd="0" parTransId="{AAC58756-3F4F-E844-B5D8-CB1FFF393C83}" sibTransId="{AD721E8C-909B-604D-8F81-DB207E27E4F1}"/>
    <dgm:cxn modelId="{D1260542-A408-EA4A-9014-26FFED57111B}" type="presOf" srcId="{AC14459E-831F-C748-95D8-6CA566F179A6}" destId="{5FD58386-BBBD-954B-ADC5-087BF186A021}" srcOrd="0" destOrd="0" presId="urn:microsoft.com/office/officeart/2005/8/layout/lProcess2"/>
    <dgm:cxn modelId="{EB750643-D99A-EE4B-85BB-278C4630EB9F}" srcId="{1D214025-65AB-A841-A88E-E385C406C3F7}" destId="{17A5A769-DB24-8542-985D-DE4FBC85D176}" srcOrd="0" destOrd="0" parTransId="{D1DD5A3D-BB13-1C46-B154-D30B30B4A1C6}" sibTransId="{A4C77848-79FD-2F44-BB8A-39AD4B54A093}"/>
    <dgm:cxn modelId="{44D0F163-86B1-194E-AD0D-E0788EB96E7B}" type="presOf" srcId="{4ED8C64C-41FB-7E4A-B876-0DF80FB95422}" destId="{62656E1B-5FCA-774D-B2CF-C453E1224243}" srcOrd="1" destOrd="0" presId="urn:microsoft.com/office/officeart/2005/8/layout/lProcess2"/>
    <dgm:cxn modelId="{2E8E7744-23B8-D644-B39D-28AE7C9F663B}" type="presOf" srcId="{4ED8C64C-41FB-7E4A-B876-0DF80FB95422}" destId="{1040386B-9730-204E-9094-70B63A3540D5}" srcOrd="0" destOrd="0" presId="urn:microsoft.com/office/officeart/2005/8/layout/lProcess2"/>
    <dgm:cxn modelId="{56BC1D48-FC7F-0840-B2E0-A836ADA51276}" srcId="{095A3E2D-54B3-8C4F-914D-773A02E807A3}" destId="{1D214025-65AB-A841-A88E-E385C406C3F7}" srcOrd="3" destOrd="0" parTransId="{84838401-DE9F-EA4E-AAA9-43E7A09954CF}" sibTransId="{514F1C54-B021-524E-8084-32AA065CB09B}"/>
    <dgm:cxn modelId="{2DC2586A-4E0E-E74C-80CB-408D6BA951A4}" srcId="{095A3E2D-54B3-8C4F-914D-773A02E807A3}" destId="{4ED8C64C-41FB-7E4A-B876-0DF80FB95422}" srcOrd="1" destOrd="0" parTransId="{6D468EAC-2533-6849-B0DB-B42370A49AA6}" sibTransId="{2B871D69-1181-4F44-AB24-51BE728069F3}"/>
    <dgm:cxn modelId="{C438D658-7190-E948-8EA1-E519F611A1BD}" srcId="{095A3E2D-54B3-8C4F-914D-773A02E807A3}" destId="{C9F6E2D1-17DF-A34A-952F-9BC638FEBFDF}" srcOrd="0" destOrd="0" parTransId="{4441AD00-0B04-9C49-8022-35B22744DD01}" sibTransId="{49D776DC-3F9C-1944-AADA-7CACE449B207}"/>
    <dgm:cxn modelId="{91F5887E-5C5A-FE4F-9448-538FAAA1669A}" srcId="{4ED8C64C-41FB-7E4A-B876-0DF80FB95422}" destId="{DEC37A6E-44AB-0043-99F4-FF9FA255F745}" srcOrd="0" destOrd="0" parTransId="{66C05574-3AAF-0F4F-899C-44620630E791}" sibTransId="{C4613AB0-AE2D-BA4B-8044-4FC73A98A4FD}"/>
    <dgm:cxn modelId="{37D6EC9F-7877-B247-A9E9-DC41FDC23EC5}" type="presOf" srcId="{17A5A769-DB24-8542-985D-DE4FBC85D176}" destId="{043D564D-3C20-CC4F-B4AF-BADFD7CC2B72}" srcOrd="0" destOrd="0" presId="urn:microsoft.com/office/officeart/2005/8/layout/lProcess2"/>
    <dgm:cxn modelId="{A62E85A7-A324-BD45-89BB-F9625A64E73E}" type="presOf" srcId="{095A3E2D-54B3-8C4F-914D-773A02E807A3}" destId="{1B0B0236-958C-144F-92BF-4D9C14E5200A}" srcOrd="0" destOrd="0" presId="urn:microsoft.com/office/officeart/2005/8/layout/lProcess2"/>
    <dgm:cxn modelId="{34A30DAD-2650-2943-A463-FF8A69E21942}" type="presOf" srcId="{C9F6E2D1-17DF-A34A-952F-9BC638FEBFDF}" destId="{332A7F85-D964-A84E-B283-6197075675F5}" srcOrd="0" destOrd="0" presId="urn:microsoft.com/office/officeart/2005/8/layout/lProcess2"/>
    <dgm:cxn modelId="{98E943B7-17F3-EB4B-944D-5B95C79BE082}" type="presOf" srcId="{83507E9A-C231-1946-8A73-92221029E5D1}" destId="{4DA44BBE-3210-5E43-A45A-9A034E154242}" srcOrd="1" destOrd="0" presId="urn:microsoft.com/office/officeart/2005/8/layout/lProcess2"/>
    <dgm:cxn modelId="{FD5AB1C8-B0EE-7A43-9E3C-31600C5990A6}" srcId="{C9F6E2D1-17DF-A34A-952F-9BC638FEBFDF}" destId="{AC14459E-831F-C748-95D8-6CA566F179A6}" srcOrd="0" destOrd="0" parTransId="{A5F813CC-B55E-024C-8102-C537A30AD8BC}" sibTransId="{EE0B6BD3-37FE-AD44-B849-1CA566CBD3AA}"/>
    <dgm:cxn modelId="{12124DCD-90D0-2143-B593-261C2D732EA8}" srcId="{095A3E2D-54B3-8C4F-914D-773A02E807A3}" destId="{83507E9A-C231-1946-8A73-92221029E5D1}" srcOrd="2" destOrd="0" parTransId="{EE7610CC-455D-914E-BCE2-DC2DE6262EB2}" sibTransId="{473ECE4C-A3A7-3343-99CB-98CBAAA855C5}"/>
    <dgm:cxn modelId="{2DF1CDDD-9AED-5543-A06E-6BAE41CCC742}" type="presOf" srcId="{8BFF4735-5040-7F48-AE02-C93A93FF121B}" destId="{2A2C657D-F967-FC42-958A-D53CE17A6F0B}" srcOrd="0" destOrd="0" presId="urn:microsoft.com/office/officeart/2005/8/layout/lProcess2"/>
    <dgm:cxn modelId="{7ABBDBDD-AA40-6E41-B25E-98C43E5F1A47}" type="presOf" srcId="{83507E9A-C231-1946-8A73-92221029E5D1}" destId="{4DF257BF-546D-B545-8169-1681A033475C}" srcOrd="0" destOrd="0" presId="urn:microsoft.com/office/officeart/2005/8/layout/lProcess2"/>
    <dgm:cxn modelId="{08AF23E8-A9BC-054A-8438-BFA4704A499C}" type="presOf" srcId="{C9F6E2D1-17DF-A34A-952F-9BC638FEBFDF}" destId="{987B5A35-BA93-6C46-AE54-7EA6A5722018}" srcOrd="1" destOrd="0" presId="urn:microsoft.com/office/officeart/2005/8/layout/lProcess2"/>
    <dgm:cxn modelId="{67BEAD1A-691F-4A44-B0BC-31AD44D08795}" type="presParOf" srcId="{1B0B0236-958C-144F-92BF-4D9C14E5200A}" destId="{9F460A1C-CBFC-FD4B-837E-E02038767924}" srcOrd="0" destOrd="0" presId="urn:microsoft.com/office/officeart/2005/8/layout/lProcess2"/>
    <dgm:cxn modelId="{635E11B5-B69D-FF44-A9BE-C66925D2EDC5}" type="presParOf" srcId="{9F460A1C-CBFC-FD4B-837E-E02038767924}" destId="{332A7F85-D964-A84E-B283-6197075675F5}" srcOrd="0" destOrd="0" presId="urn:microsoft.com/office/officeart/2005/8/layout/lProcess2"/>
    <dgm:cxn modelId="{2DC2B9E1-A533-5D48-84A4-B31177CD4869}" type="presParOf" srcId="{9F460A1C-CBFC-FD4B-837E-E02038767924}" destId="{987B5A35-BA93-6C46-AE54-7EA6A5722018}" srcOrd="1" destOrd="0" presId="urn:microsoft.com/office/officeart/2005/8/layout/lProcess2"/>
    <dgm:cxn modelId="{B3B9A722-E61F-BE48-8B74-43EC7D5F14AF}" type="presParOf" srcId="{9F460A1C-CBFC-FD4B-837E-E02038767924}" destId="{3D28A0BA-A694-BD41-93D5-F74DB1388C24}" srcOrd="2" destOrd="0" presId="urn:microsoft.com/office/officeart/2005/8/layout/lProcess2"/>
    <dgm:cxn modelId="{0CC16A0B-998E-5649-B2A6-BF77F2DAB6D3}" type="presParOf" srcId="{3D28A0BA-A694-BD41-93D5-F74DB1388C24}" destId="{24134277-1A7A-F649-B8FA-614D2F18C9F0}" srcOrd="0" destOrd="0" presId="urn:microsoft.com/office/officeart/2005/8/layout/lProcess2"/>
    <dgm:cxn modelId="{313030FB-6B91-7F43-B28A-861492BADF23}" type="presParOf" srcId="{24134277-1A7A-F649-B8FA-614D2F18C9F0}" destId="{5FD58386-BBBD-954B-ADC5-087BF186A021}" srcOrd="0" destOrd="0" presId="urn:microsoft.com/office/officeart/2005/8/layout/lProcess2"/>
    <dgm:cxn modelId="{6CAF14BC-01E2-0F44-8E9A-2673F4D3DA5F}" type="presParOf" srcId="{1B0B0236-958C-144F-92BF-4D9C14E5200A}" destId="{DACB0740-592A-8648-8DF2-AFE229B85A8A}" srcOrd="1" destOrd="0" presId="urn:microsoft.com/office/officeart/2005/8/layout/lProcess2"/>
    <dgm:cxn modelId="{73687123-4218-474E-BAE2-CA67E37A6990}" type="presParOf" srcId="{1B0B0236-958C-144F-92BF-4D9C14E5200A}" destId="{E4AE1D70-C7BB-EF4F-A9A4-E703539C378C}" srcOrd="2" destOrd="0" presId="urn:microsoft.com/office/officeart/2005/8/layout/lProcess2"/>
    <dgm:cxn modelId="{06E9EB18-AA12-DC41-8D2B-B33EE1F7123A}" type="presParOf" srcId="{E4AE1D70-C7BB-EF4F-A9A4-E703539C378C}" destId="{1040386B-9730-204E-9094-70B63A3540D5}" srcOrd="0" destOrd="0" presId="urn:microsoft.com/office/officeart/2005/8/layout/lProcess2"/>
    <dgm:cxn modelId="{342D3765-17F0-8B4D-9C7E-6ECCC28AEB69}" type="presParOf" srcId="{E4AE1D70-C7BB-EF4F-A9A4-E703539C378C}" destId="{62656E1B-5FCA-774D-B2CF-C453E1224243}" srcOrd="1" destOrd="0" presId="urn:microsoft.com/office/officeart/2005/8/layout/lProcess2"/>
    <dgm:cxn modelId="{C2BD8023-99E6-7F45-8617-32770884FD30}" type="presParOf" srcId="{E4AE1D70-C7BB-EF4F-A9A4-E703539C378C}" destId="{275B5218-EC74-484F-9721-95503A72AC0B}" srcOrd="2" destOrd="0" presId="urn:microsoft.com/office/officeart/2005/8/layout/lProcess2"/>
    <dgm:cxn modelId="{D2D20301-67D8-AB40-A630-F914533DE460}" type="presParOf" srcId="{275B5218-EC74-484F-9721-95503A72AC0B}" destId="{7BE81B6B-DD36-044B-ADB8-8C458B04777E}" srcOrd="0" destOrd="0" presId="urn:microsoft.com/office/officeart/2005/8/layout/lProcess2"/>
    <dgm:cxn modelId="{B2458982-CE7A-624D-9776-487FCAE61228}" type="presParOf" srcId="{7BE81B6B-DD36-044B-ADB8-8C458B04777E}" destId="{F8881D73-F996-5C4A-9005-3459D8DC70B1}" srcOrd="0" destOrd="0" presId="urn:microsoft.com/office/officeart/2005/8/layout/lProcess2"/>
    <dgm:cxn modelId="{672A9AF6-8BD6-7040-87C5-5AAC2BB812C8}" type="presParOf" srcId="{1B0B0236-958C-144F-92BF-4D9C14E5200A}" destId="{24E508B4-F764-D248-91B2-ABAAB6947A6E}" srcOrd="3" destOrd="0" presId="urn:microsoft.com/office/officeart/2005/8/layout/lProcess2"/>
    <dgm:cxn modelId="{9BFD90F8-65AD-D445-8EBC-0AC87E6A3CD9}" type="presParOf" srcId="{1B0B0236-958C-144F-92BF-4D9C14E5200A}" destId="{8C98000C-6086-4747-B063-2F4ED467F290}" srcOrd="4" destOrd="0" presId="urn:microsoft.com/office/officeart/2005/8/layout/lProcess2"/>
    <dgm:cxn modelId="{6AF3AD67-63E0-AF4D-A26C-5B643DFD5F4D}" type="presParOf" srcId="{8C98000C-6086-4747-B063-2F4ED467F290}" destId="{4DF257BF-546D-B545-8169-1681A033475C}" srcOrd="0" destOrd="0" presId="urn:microsoft.com/office/officeart/2005/8/layout/lProcess2"/>
    <dgm:cxn modelId="{C2320EA2-F2CD-6B4D-B0F0-D2C2EDCDD322}" type="presParOf" srcId="{8C98000C-6086-4747-B063-2F4ED467F290}" destId="{4DA44BBE-3210-5E43-A45A-9A034E154242}" srcOrd="1" destOrd="0" presId="urn:microsoft.com/office/officeart/2005/8/layout/lProcess2"/>
    <dgm:cxn modelId="{8C6AA5EF-D380-7746-BECF-1CF3CCE75BF0}" type="presParOf" srcId="{8C98000C-6086-4747-B063-2F4ED467F290}" destId="{C25277E5-5791-E44F-AE0E-D7343FE136F9}" srcOrd="2" destOrd="0" presId="urn:microsoft.com/office/officeart/2005/8/layout/lProcess2"/>
    <dgm:cxn modelId="{6B0F0A66-5A31-A345-9489-299004279F60}" type="presParOf" srcId="{C25277E5-5791-E44F-AE0E-D7343FE136F9}" destId="{8180F660-AB65-C445-868E-77699AB952DE}" srcOrd="0" destOrd="0" presId="urn:microsoft.com/office/officeart/2005/8/layout/lProcess2"/>
    <dgm:cxn modelId="{1F61A368-12A1-8A41-AEC1-0CBAEF90BE2C}" type="presParOf" srcId="{8180F660-AB65-C445-868E-77699AB952DE}" destId="{2A2C657D-F967-FC42-958A-D53CE17A6F0B}" srcOrd="0" destOrd="0" presId="urn:microsoft.com/office/officeart/2005/8/layout/lProcess2"/>
    <dgm:cxn modelId="{F55705A2-87D2-1844-96AB-48F94A44621C}" type="presParOf" srcId="{1B0B0236-958C-144F-92BF-4D9C14E5200A}" destId="{A4A9FA42-49E9-1548-BB74-E1DE44F95FEC}" srcOrd="5" destOrd="0" presId="urn:microsoft.com/office/officeart/2005/8/layout/lProcess2"/>
    <dgm:cxn modelId="{02A454C5-B466-9246-A0A6-7308F4731191}" type="presParOf" srcId="{1B0B0236-958C-144F-92BF-4D9C14E5200A}" destId="{7237ECC2-7AF0-9344-BCAB-16C7D28EC666}" srcOrd="6" destOrd="0" presId="urn:microsoft.com/office/officeart/2005/8/layout/lProcess2"/>
    <dgm:cxn modelId="{960BFF33-150C-AE41-A473-F28C99910287}" type="presParOf" srcId="{7237ECC2-7AF0-9344-BCAB-16C7D28EC666}" destId="{6CB4765E-6ECE-BB4A-83B0-8F90FB2EB223}" srcOrd="0" destOrd="0" presId="urn:microsoft.com/office/officeart/2005/8/layout/lProcess2"/>
    <dgm:cxn modelId="{D5ED2C60-BA3C-D742-BA3D-9673FF660862}" type="presParOf" srcId="{7237ECC2-7AF0-9344-BCAB-16C7D28EC666}" destId="{55F2C3C8-7746-5B46-9751-7C6A2FB45153}" srcOrd="1" destOrd="0" presId="urn:microsoft.com/office/officeart/2005/8/layout/lProcess2"/>
    <dgm:cxn modelId="{4FA13119-778E-E243-B09A-7F0FD583C07E}" type="presParOf" srcId="{7237ECC2-7AF0-9344-BCAB-16C7D28EC666}" destId="{85D27D60-D0D8-A643-972D-EA1F9647EFDE}" srcOrd="2" destOrd="0" presId="urn:microsoft.com/office/officeart/2005/8/layout/lProcess2"/>
    <dgm:cxn modelId="{B170E1F3-D233-0449-AF16-A9EDCE0D582B}" type="presParOf" srcId="{85D27D60-D0D8-A643-972D-EA1F9647EFDE}" destId="{1B59C6FC-EAC2-254F-9CBA-96B6B7BBF97C}" srcOrd="0" destOrd="0" presId="urn:microsoft.com/office/officeart/2005/8/layout/lProcess2"/>
    <dgm:cxn modelId="{AA90F642-E1F7-3C47-B700-C39C3C972ADD}" type="presParOf" srcId="{1B59C6FC-EAC2-254F-9CBA-96B6B7BBF97C}" destId="{043D564D-3C20-CC4F-B4AF-BADFD7CC2B72}"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A7F85-D964-A84E-B283-6197075675F5}">
      <dsp:nvSpPr>
        <dsp:cNvPr id="0" name=""/>
        <dsp:cNvSpPr/>
      </dsp:nvSpPr>
      <dsp:spPr>
        <a:xfrm>
          <a:off x="2536" y="0"/>
          <a:ext cx="2489138" cy="451100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t>Target 1</a:t>
          </a:r>
        </a:p>
        <a:p>
          <a:pPr marL="0" lvl="0" indent="0" algn="ctr" defTabSz="1244600">
            <a:lnSpc>
              <a:spcPct val="90000"/>
            </a:lnSpc>
            <a:spcBef>
              <a:spcPct val="0"/>
            </a:spcBef>
            <a:spcAft>
              <a:spcPct val="35000"/>
            </a:spcAft>
            <a:buNone/>
          </a:pPr>
          <a:r>
            <a:rPr lang="en-GB" sz="2000" b="0" i="1" kern="1200" dirty="0"/>
            <a:t>(Commitment 1)</a:t>
          </a:r>
          <a:endParaRPr lang="en-US" sz="2000" b="0" i="1" kern="1200" dirty="0"/>
        </a:p>
      </dsp:txBody>
      <dsp:txXfrm>
        <a:off x="2536" y="0"/>
        <a:ext cx="2489138" cy="1353302"/>
      </dsp:txXfrm>
    </dsp:sp>
    <dsp:sp modelId="{5FD58386-BBBD-954B-ADC5-087BF186A021}">
      <dsp:nvSpPr>
        <dsp:cNvPr id="0" name=""/>
        <dsp:cNvSpPr/>
      </dsp:nvSpPr>
      <dsp:spPr>
        <a:xfrm>
          <a:off x="251450" y="1353302"/>
          <a:ext cx="1991310" cy="2932155"/>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000000">
                  <a:hueOff val="0"/>
                  <a:satOff val="0"/>
                  <a:lumOff val="0"/>
                  <a:alphaOff val="0"/>
                </a:srgbClr>
              </a:solidFill>
              <a:latin typeface="Arial"/>
              <a:ea typeface="+mn-ea"/>
              <a:cs typeface="Arial"/>
            </a:rPr>
            <a:t>Reach 250 million people with activities to address the rising climate risks</a:t>
          </a:r>
          <a:endParaRPr lang="en-US" sz="1600" kern="1200" dirty="0">
            <a:solidFill>
              <a:srgbClr val="000000">
                <a:hueOff val="0"/>
                <a:satOff val="0"/>
                <a:lumOff val="0"/>
                <a:alphaOff val="0"/>
              </a:srgbClr>
            </a:solidFill>
            <a:latin typeface="Arial"/>
            <a:ea typeface="+mn-ea"/>
            <a:cs typeface="Arial"/>
          </a:endParaRPr>
        </a:p>
      </dsp:txBody>
      <dsp:txXfrm>
        <a:off x="309773" y="1411625"/>
        <a:ext cx="1874664" cy="2815509"/>
      </dsp:txXfrm>
    </dsp:sp>
    <dsp:sp modelId="{1040386B-9730-204E-9094-70B63A3540D5}">
      <dsp:nvSpPr>
        <dsp:cNvPr id="0" name=""/>
        <dsp:cNvSpPr/>
      </dsp:nvSpPr>
      <dsp:spPr>
        <a:xfrm>
          <a:off x="2678360" y="0"/>
          <a:ext cx="2489138" cy="451100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b="1" kern="1200" dirty="0"/>
            <a:t>Target 2</a:t>
          </a:r>
        </a:p>
        <a:p>
          <a:pPr marL="0" lvl="0" indent="0" algn="ctr" defTabSz="1422400">
            <a:lnSpc>
              <a:spcPct val="90000"/>
            </a:lnSpc>
            <a:spcBef>
              <a:spcPct val="0"/>
            </a:spcBef>
            <a:spcAft>
              <a:spcPct val="35000"/>
            </a:spcAft>
            <a:buNone/>
          </a:pPr>
          <a:r>
            <a:rPr lang="en-GB" sz="2000" b="0" i="1" kern="1200" dirty="0"/>
            <a:t>(Commitment 1)</a:t>
          </a:r>
          <a:endParaRPr lang="en-US" sz="2000" i="1" kern="1200" dirty="0"/>
        </a:p>
      </dsp:txBody>
      <dsp:txXfrm>
        <a:off x="2678360" y="0"/>
        <a:ext cx="2489138" cy="1353302"/>
      </dsp:txXfrm>
    </dsp:sp>
    <dsp:sp modelId="{F8881D73-F996-5C4A-9005-3459D8DC70B1}">
      <dsp:nvSpPr>
        <dsp:cNvPr id="0" name=""/>
        <dsp:cNvSpPr/>
      </dsp:nvSpPr>
      <dsp:spPr>
        <a:xfrm>
          <a:off x="2927274" y="1353302"/>
          <a:ext cx="1991310" cy="2932155"/>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889000">
            <a:lnSpc>
              <a:spcPct val="90000"/>
            </a:lnSpc>
            <a:spcBef>
              <a:spcPct val="0"/>
            </a:spcBef>
            <a:spcAft>
              <a:spcPct val="35000"/>
            </a:spcAft>
            <a:buNone/>
          </a:pPr>
          <a:r>
            <a:rPr lang="en-GB" sz="1600" kern="1200" dirty="0">
              <a:solidFill>
                <a:srgbClr val="000000">
                  <a:hueOff val="0"/>
                  <a:satOff val="0"/>
                  <a:lumOff val="0"/>
                  <a:alphaOff val="0"/>
                </a:srgbClr>
              </a:solidFill>
              <a:latin typeface="Arial"/>
              <a:ea typeface="+mn-ea"/>
              <a:cs typeface="Arial"/>
            </a:rPr>
            <a:t>Climate and environmental risks are factored in all programmes and humanitarian operations</a:t>
          </a:r>
          <a:endParaRPr lang="en-US" sz="1600" kern="1200" dirty="0">
            <a:solidFill>
              <a:srgbClr val="000000">
                <a:hueOff val="0"/>
                <a:satOff val="0"/>
                <a:lumOff val="0"/>
                <a:alphaOff val="0"/>
              </a:srgbClr>
            </a:solidFill>
            <a:latin typeface="Arial"/>
            <a:ea typeface="+mn-ea"/>
            <a:cs typeface="Arial"/>
          </a:endParaRPr>
        </a:p>
      </dsp:txBody>
      <dsp:txXfrm>
        <a:off x="2985597" y="1411625"/>
        <a:ext cx="1874664" cy="2815509"/>
      </dsp:txXfrm>
    </dsp:sp>
    <dsp:sp modelId="{4DF257BF-546D-B545-8169-1681A033475C}">
      <dsp:nvSpPr>
        <dsp:cNvPr id="0" name=""/>
        <dsp:cNvSpPr/>
      </dsp:nvSpPr>
      <dsp:spPr>
        <a:xfrm>
          <a:off x="5354184" y="0"/>
          <a:ext cx="2489138" cy="451100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b="1" kern="1200"/>
            <a:t>Target 3</a:t>
          </a:r>
        </a:p>
        <a:p>
          <a:pPr marL="0" lvl="0" indent="0" algn="ctr" defTabSz="1422400">
            <a:lnSpc>
              <a:spcPct val="90000"/>
            </a:lnSpc>
            <a:spcBef>
              <a:spcPct val="0"/>
            </a:spcBef>
            <a:spcAft>
              <a:spcPct val="35000"/>
            </a:spcAft>
            <a:buNone/>
          </a:pPr>
          <a:r>
            <a:rPr lang="en-GB" sz="2000" b="0" i="1" kern="1200"/>
            <a:t>(Commitment 2)</a:t>
          </a:r>
          <a:endParaRPr lang="en-US" sz="2000" i="1" kern="1200"/>
        </a:p>
      </dsp:txBody>
      <dsp:txXfrm>
        <a:off x="5354184" y="0"/>
        <a:ext cx="2489138" cy="1353302"/>
      </dsp:txXfrm>
    </dsp:sp>
    <dsp:sp modelId="{2A2C657D-F967-FC42-958A-D53CE17A6F0B}">
      <dsp:nvSpPr>
        <dsp:cNvPr id="0" name=""/>
        <dsp:cNvSpPr/>
      </dsp:nvSpPr>
      <dsp:spPr>
        <a:xfrm>
          <a:off x="5603098" y="1353302"/>
          <a:ext cx="1991310" cy="2932155"/>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889000">
            <a:lnSpc>
              <a:spcPct val="90000"/>
            </a:lnSpc>
            <a:spcBef>
              <a:spcPct val="0"/>
            </a:spcBef>
            <a:spcAft>
              <a:spcPct val="35000"/>
            </a:spcAft>
            <a:buNone/>
          </a:pPr>
          <a:r>
            <a:rPr lang="en-GB" sz="1600" kern="1200" dirty="0">
              <a:solidFill>
                <a:srgbClr val="000000">
                  <a:hueOff val="0"/>
                  <a:satOff val="0"/>
                  <a:lumOff val="0"/>
                  <a:alphaOff val="0"/>
                </a:srgbClr>
              </a:solidFill>
              <a:latin typeface="Arial"/>
              <a:ea typeface="+mn-ea"/>
              <a:cs typeface="Arial"/>
            </a:rPr>
            <a:t>Reduce the greenhouse gas emissions from IFRC’s activities year-on-year, with progressive ambition</a:t>
          </a:r>
          <a:endParaRPr lang="en-US" sz="1600" kern="1200" dirty="0">
            <a:solidFill>
              <a:srgbClr val="000000">
                <a:hueOff val="0"/>
                <a:satOff val="0"/>
                <a:lumOff val="0"/>
                <a:alphaOff val="0"/>
              </a:srgbClr>
            </a:solidFill>
            <a:latin typeface="Arial"/>
            <a:ea typeface="+mn-ea"/>
            <a:cs typeface="Arial"/>
          </a:endParaRPr>
        </a:p>
      </dsp:txBody>
      <dsp:txXfrm>
        <a:off x="5661421" y="1411625"/>
        <a:ext cx="1874664" cy="2815509"/>
      </dsp:txXfrm>
    </dsp:sp>
    <dsp:sp modelId="{6CB4765E-6ECE-BB4A-83B0-8F90FB2EB223}">
      <dsp:nvSpPr>
        <dsp:cNvPr id="0" name=""/>
        <dsp:cNvSpPr/>
      </dsp:nvSpPr>
      <dsp:spPr>
        <a:xfrm>
          <a:off x="8030008" y="0"/>
          <a:ext cx="2489138" cy="451100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b="1" kern="1200"/>
            <a:t>Target 4</a:t>
          </a:r>
        </a:p>
        <a:p>
          <a:pPr marL="0" lvl="0" indent="0" algn="ctr" defTabSz="1422400">
            <a:lnSpc>
              <a:spcPct val="90000"/>
            </a:lnSpc>
            <a:spcBef>
              <a:spcPct val="0"/>
            </a:spcBef>
            <a:spcAft>
              <a:spcPct val="35000"/>
            </a:spcAft>
            <a:buNone/>
          </a:pPr>
          <a:r>
            <a:rPr lang="en-GB" sz="2000" b="0" i="1" kern="1200"/>
            <a:t>(Commitment 3)</a:t>
          </a:r>
          <a:endParaRPr lang="en-US" sz="2000" i="1" kern="1200"/>
        </a:p>
      </dsp:txBody>
      <dsp:txXfrm>
        <a:off x="8030008" y="0"/>
        <a:ext cx="2489138" cy="1353302"/>
      </dsp:txXfrm>
    </dsp:sp>
    <dsp:sp modelId="{043D564D-3C20-CC4F-B4AF-BADFD7CC2B72}">
      <dsp:nvSpPr>
        <dsp:cNvPr id="0" name=""/>
        <dsp:cNvSpPr/>
      </dsp:nvSpPr>
      <dsp:spPr>
        <a:xfrm>
          <a:off x="8278922" y="1353302"/>
          <a:ext cx="1991310" cy="2932155"/>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At least 100 National Societies have formulated explicit ambitions to address the rising climate and environmental risks in their operational plans, leveraging their auxiliary role and in collaboration with other partners</a:t>
          </a:r>
          <a:endParaRPr lang="en-US" sz="1600" kern="1200" dirty="0"/>
        </a:p>
      </dsp:txBody>
      <dsp:txXfrm>
        <a:off x="8337245" y="1411625"/>
        <a:ext cx="1874664" cy="281550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1645DFD-7500-44B1-9E54-1C518D1D1885}"/>
              </a:ext>
            </a:extLst>
          </p:cNvPr>
          <p:cNvSpPr>
            <a:spLocks noGrp="1" noChangeArrowheads="1"/>
          </p:cNvSpPr>
          <p:nvPr>
            <p:ph type="hdr" sz="quarter"/>
          </p:nvPr>
        </p:nvSpPr>
        <p:spPr bwMode="auto">
          <a:xfrm>
            <a:off x="0" y="0"/>
            <a:ext cx="3078163" cy="511175"/>
          </a:xfrm>
          <a:prstGeom prst="rect">
            <a:avLst/>
          </a:prstGeom>
          <a:noFill/>
          <a:ln>
            <a:noFill/>
          </a:ln>
          <a:effectLst/>
        </p:spPr>
        <p:txBody>
          <a:bodyPr vert="horz" wrap="square" lIns="99075" tIns="49538" rIns="99075" bIns="49538" numCol="1" anchor="t" anchorCtr="0" compatLnSpc="1">
            <a:prstTxWarp prst="textNoShape">
              <a:avLst/>
            </a:prstTxWarp>
          </a:bodyPr>
          <a:lstStyle>
            <a:lvl1pPr eaLnBrk="1" hangingPunct="1">
              <a:defRPr sz="1300">
                <a:latin typeface="Arial" pitchFamily="34" charset="0"/>
                <a:ea typeface="+mn-ea"/>
                <a:cs typeface="Arial" pitchFamily="34" charset="0"/>
              </a:defRPr>
            </a:lvl1pPr>
          </a:lstStyle>
          <a:p>
            <a:pPr>
              <a:defRPr/>
            </a:pPr>
            <a:endParaRPr lang="da-DK"/>
          </a:p>
        </p:txBody>
      </p:sp>
      <p:sp>
        <p:nvSpPr>
          <p:cNvPr id="4099" name="Rectangle 3">
            <a:extLst>
              <a:ext uri="{FF2B5EF4-FFF2-40B4-BE49-F238E27FC236}">
                <a16:creationId xmlns:a16="http://schemas.microsoft.com/office/drawing/2014/main" id="{C8854FA3-8E8C-458F-9F1E-F73C1EA7B5F3}"/>
              </a:ext>
            </a:extLst>
          </p:cNvPr>
          <p:cNvSpPr>
            <a:spLocks noGrp="1" noChangeArrowheads="1"/>
          </p:cNvSpPr>
          <p:nvPr>
            <p:ph type="dt" idx="1"/>
          </p:nvPr>
        </p:nvSpPr>
        <p:spPr bwMode="auto">
          <a:xfrm>
            <a:off x="4024313" y="0"/>
            <a:ext cx="3078162" cy="511175"/>
          </a:xfrm>
          <a:prstGeom prst="rect">
            <a:avLst/>
          </a:prstGeom>
          <a:noFill/>
          <a:ln>
            <a:noFill/>
          </a:ln>
          <a:effectLst/>
        </p:spPr>
        <p:txBody>
          <a:bodyPr vert="horz" wrap="square" lIns="99075" tIns="49538" rIns="99075" bIns="49538" numCol="1" anchor="t" anchorCtr="0" compatLnSpc="1">
            <a:prstTxWarp prst="textNoShape">
              <a:avLst/>
            </a:prstTxWarp>
          </a:bodyPr>
          <a:lstStyle>
            <a:lvl1pPr algn="r" eaLnBrk="1" hangingPunct="1">
              <a:defRPr sz="1300">
                <a:latin typeface="Arial" pitchFamily="34" charset="0"/>
                <a:ea typeface="+mn-ea"/>
                <a:cs typeface="Arial" pitchFamily="34" charset="0"/>
              </a:defRPr>
            </a:lvl1pPr>
          </a:lstStyle>
          <a:p>
            <a:pPr>
              <a:defRPr/>
            </a:pPr>
            <a:endParaRPr lang="da-DK"/>
          </a:p>
        </p:txBody>
      </p:sp>
      <p:sp>
        <p:nvSpPr>
          <p:cNvPr id="2052" name="Rectangle 4">
            <a:extLst>
              <a:ext uri="{FF2B5EF4-FFF2-40B4-BE49-F238E27FC236}">
                <a16:creationId xmlns:a16="http://schemas.microsoft.com/office/drawing/2014/main" id="{91AB28D5-4985-43BC-BBBA-1AB78D686647}"/>
              </a:ext>
            </a:extLst>
          </p:cNvPr>
          <p:cNvSpPr>
            <a:spLocks noGrp="1" noRot="1" noChangeAspect="1" noChangeArrowheads="1" noTextEdit="1"/>
          </p:cNvSpPr>
          <p:nvPr>
            <p:ph type="sldImg" idx="2"/>
          </p:nvPr>
        </p:nvSpPr>
        <p:spPr bwMode="auto">
          <a:xfrm>
            <a:off x="142875" y="768350"/>
            <a:ext cx="6818313"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4FE0D468-4F17-4989-AF63-61F8B5816824}"/>
              </a:ext>
            </a:extLst>
          </p:cNvPr>
          <p:cNvSpPr>
            <a:spLocks noGrp="1" noChangeArrowheads="1"/>
          </p:cNvSpPr>
          <p:nvPr>
            <p:ph type="body" sz="quarter" idx="3"/>
          </p:nvPr>
        </p:nvSpPr>
        <p:spPr bwMode="auto">
          <a:xfrm>
            <a:off x="711200" y="4860925"/>
            <a:ext cx="5683250" cy="4605338"/>
          </a:xfrm>
          <a:prstGeom prst="rect">
            <a:avLst/>
          </a:prstGeom>
          <a:noFill/>
          <a:ln>
            <a:noFill/>
          </a:ln>
          <a:effectLst/>
        </p:spPr>
        <p:txBody>
          <a:bodyPr vert="horz" wrap="square" lIns="99075" tIns="49538" rIns="99075" bIns="49538" numCol="1" anchor="t" anchorCtr="0" compatLnSpc="1">
            <a:prstTxWarp prst="textNoShape">
              <a:avLst/>
            </a:prstTxWarp>
          </a:bodyPr>
          <a:lstStyle/>
          <a:p>
            <a:pPr lvl="0"/>
            <a:r>
              <a:rPr lang="da-DK" noProof="0"/>
              <a:t>Click to edit Master text styles</a:t>
            </a:r>
          </a:p>
          <a:p>
            <a:pPr lvl="1"/>
            <a:r>
              <a:rPr lang="da-DK" noProof="0"/>
              <a:t>Second level</a:t>
            </a:r>
          </a:p>
          <a:p>
            <a:pPr lvl="2"/>
            <a:r>
              <a:rPr lang="da-DK" noProof="0"/>
              <a:t>Third level</a:t>
            </a:r>
          </a:p>
          <a:p>
            <a:pPr lvl="3"/>
            <a:r>
              <a:rPr lang="da-DK" noProof="0"/>
              <a:t>Fourth level</a:t>
            </a:r>
          </a:p>
          <a:p>
            <a:pPr lvl="4"/>
            <a:r>
              <a:rPr lang="da-DK" noProof="0"/>
              <a:t>Fifth level</a:t>
            </a:r>
          </a:p>
        </p:txBody>
      </p:sp>
      <p:sp>
        <p:nvSpPr>
          <p:cNvPr id="4102" name="Rectangle 6">
            <a:extLst>
              <a:ext uri="{FF2B5EF4-FFF2-40B4-BE49-F238E27FC236}">
                <a16:creationId xmlns:a16="http://schemas.microsoft.com/office/drawing/2014/main" id="{59774A46-E93D-4A78-9925-2A9C33255AC6}"/>
              </a:ext>
            </a:extLst>
          </p:cNvPr>
          <p:cNvSpPr>
            <a:spLocks noGrp="1" noChangeArrowheads="1"/>
          </p:cNvSpPr>
          <p:nvPr>
            <p:ph type="ftr" sz="quarter" idx="4"/>
          </p:nvPr>
        </p:nvSpPr>
        <p:spPr bwMode="auto">
          <a:xfrm>
            <a:off x="0" y="9721850"/>
            <a:ext cx="3078163" cy="511175"/>
          </a:xfrm>
          <a:prstGeom prst="rect">
            <a:avLst/>
          </a:prstGeom>
          <a:noFill/>
          <a:ln>
            <a:noFill/>
          </a:ln>
          <a:effectLst/>
        </p:spPr>
        <p:txBody>
          <a:bodyPr vert="horz" wrap="square" lIns="99075" tIns="49538" rIns="99075" bIns="49538" numCol="1" anchor="b" anchorCtr="0" compatLnSpc="1">
            <a:prstTxWarp prst="textNoShape">
              <a:avLst/>
            </a:prstTxWarp>
          </a:bodyPr>
          <a:lstStyle>
            <a:lvl1pPr eaLnBrk="1" hangingPunct="1">
              <a:defRPr sz="1300">
                <a:latin typeface="Arial" pitchFamily="34" charset="0"/>
                <a:ea typeface="+mn-ea"/>
                <a:cs typeface="Arial" pitchFamily="34" charset="0"/>
              </a:defRPr>
            </a:lvl1pPr>
          </a:lstStyle>
          <a:p>
            <a:pPr>
              <a:defRPr/>
            </a:pPr>
            <a:endParaRPr lang="da-DK"/>
          </a:p>
        </p:txBody>
      </p:sp>
      <p:sp>
        <p:nvSpPr>
          <p:cNvPr id="4103" name="Rectangle 7">
            <a:extLst>
              <a:ext uri="{FF2B5EF4-FFF2-40B4-BE49-F238E27FC236}">
                <a16:creationId xmlns:a16="http://schemas.microsoft.com/office/drawing/2014/main" id="{7128AEDB-DD10-4480-B100-5FAB7144FD71}"/>
              </a:ext>
            </a:extLst>
          </p:cNvPr>
          <p:cNvSpPr>
            <a:spLocks noGrp="1" noChangeArrowheads="1"/>
          </p:cNvSpPr>
          <p:nvPr>
            <p:ph type="sldNum" sz="quarter" idx="5"/>
          </p:nvPr>
        </p:nvSpPr>
        <p:spPr bwMode="auto">
          <a:xfrm>
            <a:off x="4024313" y="9721850"/>
            <a:ext cx="3078162" cy="511175"/>
          </a:xfrm>
          <a:prstGeom prst="rect">
            <a:avLst/>
          </a:prstGeom>
          <a:noFill/>
          <a:ln>
            <a:noFill/>
          </a:ln>
          <a:effectLst/>
        </p:spPr>
        <p:txBody>
          <a:bodyPr vert="horz" wrap="square" lIns="99075" tIns="49538" rIns="99075" bIns="49538" numCol="1" anchor="b" anchorCtr="0" compatLnSpc="1">
            <a:prstTxWarp prst="textNoShape">
              <a:avLst/>
            </a:prstTxWarp>
          </a:bodyPr>
          <a:lstStyle>
            <a:lvl1pPr algn="r" eaLnBrk="1" hangingPunct="1">
              <a:defRPr sz="1300">
                <a:ea typeface="ＭＳ Ｐゴシック" panose="020B0600070205080204" pitchFamily="34" charset="-128"/>
              </a:defRPr>
            </a:lvl1pPr>
          </a:lstStyle>
          <a:p>
            <a:pPr>
              <a:defRPr/>
            </a:pPr>
            <a:fld id="{C87FB696-0BAC-429B-A642-2E53C6A2E59C}" type="slidenum">
              <a:rPr lang="da-DK" altLang="en-US"/>
              <a:pPr>
                <a:defRPr/>
              </a:pPr>
              <a:t>‹#›</a:t>
            </a:fld>
            <a:endParaRPr lang="da-DK"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arbonfund.org/"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goldstandard.org/get-involved/make-an-impact" TargetMode="External"/><Relationship Id="rId5" Type="http://schemas.openxmlformats.org/officeDocument/2006/relationships/hyperlink" Target="https://www.atmosfair.de/en/" TargetMode="External"/><Relationship Id="rId4" Type="http://schemas.openxmlformats.org/officeDocument/2006/relationships/hyperlink" Target="https://www.myclimate.org/information/climate-protection-project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edia.ifrc.org/ifrc/the-cost-of-doing-nothi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limatecentre.org/news/934/scientists-climate-change-helped-hurricane-harvey-generate-most-intense-rainfall-in-us-storm-history"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limatecentre.org/news/1023/climate-change-tripled-likelihood-of-drought-that-pushed-cape-town-water-crisis-to-a-day-zeroa-brink-say-scientist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crcconference.org/app/uploads/2019/12/33IC_R7-Disaster-Law-resolution-adopted-EN-1.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5DB05067-0449-4620-AC6B-430330B46B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04863" indent="-3095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382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7335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2288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6860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31432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6004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40576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EF4F6DB-D151-4113-B583-E6FE5E4CC589}" type="slidenum">
              <a:rPr lang="da-DK" altLang="nl-NL" sz="1300" smtClean="0"/>
              <a:pPr>
                <a:spcBef>
                  <a:spcPct val="0"/>
                </a:spcBef>
              </a:pPr>
              <a:t>1</a:t>
            </a:fld>
            <a:endParaRPr lang="da-DK" altLang="nl-NL" sz="1300"/>
          </a:p>
        </p:txBody>
      </p:sp>
      <p:sp>
        <p:nvSpPr>
          <p:cNvPr id="4099" name="Rectangle 2">
            <a:extLst>
              <a:ext uri="{FF2B5EF4-FFF2-40B4-BE49-F238E27FC236}">
                <a16:creationId xmlns:a16="http://schemas.microsoft.com/office/drawing/2014/main" id="{E4AA265F-B0E8-4408-90A1-94DEEA0642D8}"/>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748B055D-6718-4D2C-A8D7-B89070870B8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a-DK" altLang="nl-NL" dirty="0"/>
              <a:t>The </a:t>
            </a:r>
            <a:r>
              <a:rPr lang="da-DK" altLang="nl-NL" dirty="0" err="1"/>
              <a:t>previous</a:t>
            </a:r>
            <a:r>
              <a:rPr lang="da-DK" altLang="nl-NL" dirty="0"/>
              <a:t> </a:t>
            </a:r>
            <a:r>
              <a:rPr lang="da-DK" altLang="nl-NL" dirty="0" err="1"/>
              <a:t>module</a:t>
            </a:r>
            <a:r>
              <a:rPr lang="da-DK" altLang="nl-NL" dirty="0"/>
              <a:t> </a:t>
            </a:r>
            <a:r>
              <a:rPr lang="da-DK" altLang="nl-NL" dirty="0" err="1"/>
              <a:t>introduced</a:t>
            </a:r>
            <a:r>
              <a:rPr lang="da-DK" altLang="nl-NL" dirty="0"/>
              <a:t> the </a:t>
            </a:r>
            <a:r>
              <a:rPr lang="da-DK" altLang="nl-NL" dirty="0" err="1"/>
              <a:t>scientific</a:t>
            </a:r>
            <a:r>
              <a:rPr lang="da-DK" altLang="nl-NL" dirty="0"/>
              <a:t> facts </a:t>
            </a:r>
            <a:r>
              <a:rPr lang="da-DK" altLang="nl-NL" dirty="0" err="1"/>
              <a:t>about</a:t>
            </a:r>
            <a:r>
              <a:rPr lang="da-DK" altLang="nl-NL" dirty="0"/>
              <a:t> </a:t>
            </a:r>
            <a:r>
              <a:rPr lang="da-DK" altLang="nl-NL" dirty="0" err="1"/>
              <a:t>climate</a:t>
            </a:r>
            <a:r>
              <a:rPr lang="da-DK" altLang="nl-NL" dirty="0"/>
              <a:t> </a:t>
            </a:r>
            <a:r>
              <a:rPr lang="da-DK" altLang="nl-NL" dirty="0" err="1"/>
              <a:t>change</a:t>
            </a:r>
            <a:r>
              <a:rPr lang="da-DK" altLang="nl-NL" dirty="0"/>
              <a:t> and </a:t>
            </a:r>
            <a:r>
              <a:rPr lang="da-DK" altLang="nl-NL" dirty="0" err="1"/>
              <a:t>some</a:t>
            </a:r>
            <a:r>
              <a:rPr lang="da-DK" altLang="nl-NL" dirty="0"/>
              <a:t> of </a:t>
            </a:r>
            <a:r>
              <a:rPr lang="da-DK" altLang="nl-NL" dirty="0" err="1"/>
              <a:t>its</a:t>
            </a:r>
            <a:r>
              <a:rPr lang="da-DK" altLang="nl-NL" dirty="0"/>
              <a:t> </a:t>
            </a:r>
            <a:r>
              <a:rPr lang="da-DK" altLang="nl-NL" dirty="0" err="1"/>
              <a:t>impacts</a:t>
            </a:r>
            <a:r>
              <a:rPr lang="da-DK" altLang="nl-NL" dirty="0"/>
              <a:t>. This </a:t>
            </a:r>
            <a:r>
              <a:rPr lang="da-DK" altLang="nl-NL" dirty="0" err="1"/>
              <a:t>module</a:t>
            </a:r>
            <a:r>
              <a:rPr lang="da-DK" altLang="nl-NL" dirty="0"/>
              <a:t> </a:t>
            </a:r>
            <a:r>
              <a:rPr lang="da-DK" altLang="nl-NL" dirty="0" err="1"/>
              <a:t>will</a:t>
            </a:r>
            <a:r>
              <a:rPr lang="da-DK" altLang="nl-NL" dirty="0"/>
              <a:t> </a:t>
            </a:r>
            <a:r>
              <a:rPr lang="da-DK" altLang="nl-NL" dirty="0" err="1"/>
              <a:t>explain</a:t>
            </a:r>
            <a:r>
              <a:rPr lang="da-DK" altLang="nl-NL" dirty="0"/>
              <a:t> the </a:t>
            </a:r>
            <a:r>
              <a:rPr lang="da-DK" altLang="nl-NL" dirty="0" err="1"/>
              <a:t>commitments</a:t>
            </a:r>
            <a:r>
              <a:rPr lang="da-DK" altLang="nl-NL" dirty="0"/>
              <a:t> of the Red Cross and Red </a:t>
            </a:r>
            <a:r>
              <a:rPr lang="da-DK" altLang="nl-NL" dirty="0" err="1"/>
              <a:t>Crescent</a:t>
            </a:r>
            <a:r>
              <a:rPr lang="da-DK" altLang="nl-NL" dirty="0"/>
              <a:t> to </a:t>
            </a:r>
            <a:r>
              <a:rPr lang="da-DK" altLang="nl-NL" dirty="0" err="1"/>
              <a:t>this</a:t>
            </a:r>
            <a:r>
              <a:rPr lang="da-DK" altLang="nl-NL" dirty="0"/>
              <a:t> agenda, and </a:t>
            </a:r>
            <a:r>
              <a:rPr lang="da-DK" altLang="nl-NL" dirty="0" err="1"/>
              <a:t>explains</a:t>
            </a:r>
            <a:r>
              <a:rPr lang="da-DK" altLang="nl-NL" dirty="0"/>
              <a:t> </a:t>
            </a:r>
            <a:r>
              <a:rPr lang="da-DK" altLang="nl-NL" dirty="0" err="1"/>
              <a:t>how</a:t>
            </a:r>
            <a:r>
              <a:rPr lang="da-DK" altLang="nl-NL" dirty="0"/>
              <a:t> it touches upon </a:t>
            </a:r>
            <a:r>
              <a:rPr lang="da-DK" altLang="nl-NL" dirty="0" err="1"/>
              <a:t>our</a:t>
            </a:r>
            <a:r>
              <a:rPr lang="da-DK" altLang="nl-NL" dirty="0"/>
              <a:t> </a:t>
            </a:r>
            <a:r>
              <a:rPr lang="da-DK" altLang="nl-NL" dirty="0" err="1"/>
              <a:t>work</a:t>
            </a:r>
            <a:r>
              <a:rPr lang="da-DK" altLang="nl-NL" dirty="0"/>
              <a:t> as </a:t>
            </a:r>
            <a:r>
              <a:rPr lang="da-DK" altLang="nl-NL" dirty="0" err="1"/>
              <a:t>laid</a:t>
            </a:r>
            <a:r>
              <a:rPr lang="da-DK" altLang="nl-NL" dirty="0"/>
              <a:t> out in the</a:t>
            </a:r>
          </a:p>
          <a:p>
            <a:pPr marL="171450" indent="-171450" eaLnBrk="1" hangingPunct="1">
              <a:buFontTx/>
              <a:buChar char="-"/>
            </a:pPr>
            <a:r>
              <a:rPr lang="da-DK" altLang="nl-NL" dirty="0"/>
              <a:t>IFRC Framework for Climate Action </a:t>
            </a:r>
            <a:r>
              <a:rPr lang="da-DK" altLang="nl-NL" dirty="0" err="1"/>
              <a:t>towards</a:t>
            </a:r>
            <a:r>
              <a:rPr lang="da-DK" altLang="nl-NL" dirty="0"/>
              <a:t> 2020</a:t>
            </a:r>
          </a:p>
          <a:p>
            <a:pPr marL="171450" indent="-171450" eaLnBrk="1" hangingPunct="1">
              <a:buFontTx/>
              <a:buChar char="-"/>
            </a:pPr>
            <a:r>
              <a:rPr lang="da-DK" altLang="nl-NL" dirty="0" err="1"/>
              <a:t>Movement</a:t>
            </a:r>
            <a:r>
              <a:rPr lang="da-DK" altLang="nl-NL" dirty="0"/>
              <a:t> Ambition for </a:t>
            </a:r>
            <a:r>
              <a:rPr lang="da-DK" altLang="nl-NL" dirty="0" err="1"/>
              <a:t>addressing</a:t>
            </a:r>
            <a:r>
              <a:rPr lang="da-DK" altLang="nl-NL" dirty="0"/>
              <a:t> the </a:t>
            </a:r>
            <a:r>
              <a:rPr lang="da-DK" altLang="nl-NL" dirty="0" err="1"/>
              <a:t>climate</a:t>
            </a:r>
            <a:r>
              <a:rPr lang="da-DK" altLang="nl-NL" dirty="0"/>
              <a:t> </a:t>
            </a:r>
            <a:r>
              <a:rPr lang="da-DK" altLang="nl-NL" dirty="0" err="1"/>
              <a:t>crisis</a:t>
            </a:r>
            <a:r>
              <a:rPr lang="da-DK" altLang="nl-NL" dirty="0"/>
              <a:t> </a:t>
            </a:r>
          </a:p>
          <a:p>
            <a:pPr eaLnBrk="1" hangingPunct="1"/>
            <a:endParaRPr lang="da-DK" altLang="nl-NL" dirty="0"/>
          </a:p>
          <a:p>
            <a:pPr eaLnBrk="1" hangingPunct="1"/>
            <a:endParaRPr lang="da-DK" altLang="nl-NL"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57D1EDB5-B54C-40F7-AED3-6FEDBDE3068F}" type="slidenum">
              <a:rPr lang="en-US" smtClean="0"/>
              <a:t>11</a:t>
            </a:fld>
            <a:endParaRPr lang="en-US"/>
          </a:p>
        </p:txBody>
      </p:sp>
    </p:spTree>
    <p:extLst>
      <p:ext uri="{BB962C8B-B14F-4D97-AF65-F5344CB8AC3E}">
        <p14:creationId xmlns:p14="http://schemas.microsoft.com/office/powerpoint/2010/main" val="2188980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jdelijke aanduiding voor dia-afbeelding 1">
            <a:extLst>
              <a:ext uri="{FF2B5EF4-FFF2-40B4-BE49-F238E27FC236}">
                <a16:creationId xmlns:a16="http://schemas.microsoft.com/office/drawing/2014/main" id="{D75B0FF6-0416-41D0-88E8-E1421068254E}"/>
              </a:ext>
            </a:extLst>
          </p:cNvPr>
          <p:cNvSpPr>
            <a:spLocks noGrp="1" noRot="1" noChangeAspect="1" noChangeArrowheads="1" noTextEdit="1"/>
          </p:cNvSpPr>
          <p:nvPr>
            <p:ph type="sldImg"/>
          </p:nvPr>
        </p:nvSpPr>
        <p:spPr>
          <a:ln/>
        </p:spPr>
      </p:sp>
      <p:sp>
        <p:nvSpPr>
          <p:cNvPr id="18435" name="Tijdelijke aanduiding voor notities 2">
            <a:extLst>
              <a:ext uri="{FF2B5EF4-FFF2-40B4-BE49-F238E27FC236}">
                <a16:creationId xmlns:a16="http://schemas.microsoft.com/office/drawing/2014/main" id="{DA98EC74-292A-496E-A96A-E4F0792254A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nl-NL"/>
              <a:t>Climate change is a cross cutting issue that affects many sectors and </a:t>
            </a:r>
            <a:r>
              <a:rPr lang="en-US" altLang="nl-NL" err="1"/>
              <a:t>organisations</a:t>
            </a:r>
            <a:r>
              <a:rPr lang="en-US" altLang="nl-NL"/>
              <a:t>, much is going on in the International arena to work out how best to reduce greenhouse gas emissions, who will pay for adapting to climate change and what can be done to reduce the impacts. At the national level it is also a similar story in that it involves many different sectors and </a:t>
            </a:r>
            <a:r>
              <a:rPr lang="en-US" altLang="nl-NL" err="1"/>
              <a:t>organisations</a:t>
            </a:r>
            <a:r>
              <a:rPr lang="en-US" altLang="nl-NL"/>
              <a:t>. At all levels, it is possible for Red Cross Red Crescent to engage on the topic of climate change adaptation with an important aim: firstly to ensure that climate change funding reaches the most vulnerable, and secondly for Red Cross Red Crescent Movement to show that it can assist in addressing the humanitarian implications of climate change. Therefore, it is important to keep briefed on current developments on climate change, and adaptation at all levels that Red Cross Red Crescent works at. Funding mechanisms, relevant international policies and latest science can all influence how we can address climate change within the Movement.  </a:t>
            </a:r>
          </a:p>
          <a:p>
            <a:pPr eaLnBrk="1" hangingPunct="1"/>
            <a:endParaRPr lang="en-US" altLang="nl-NL"/>
          </a:p>
          <a:p>
            <a:pPr eaLnBrk="1" hangingPunct="1"/>
            <a:r>
              <a:rPr lang="en-US" altLang="nl-NL"/>
              <a:t>Key stakeholders are: </a:t>
            </a:r>
          </a:p>
          <a:p>
            <a:pPr eaLnBrk="1" hangingPunct="1"/>
            <a:r>
              <a:rPr lang="en-US" altLang="nl-NL"/>
              <a:t>UNFCCC</a:t>
            </a:r>
          </a:p>
          <a:p>
            <a:pPr eaLnBrk="1" hangingPunct="1"/>
            <a:r>
              <a:rPr lang="en-US" altLang="nl-NL"/>
              <a:t>IPCC</a:t>
            </a:r>
          </a:p>
          <a:p>
            <a:pPr eaLnBrk="1" hangingPunct="1"/>
            <a:r>
              <a:rPr lang="en-US" altLang="nl-NL"/>
              <a:t>Global Commission on Adaptation</a:t>
            </a:r>
          </a:p>
          <a:p>
            <a:pPr eaLnBrk="1" hangingPunct="1"/>
            <a:r>
              <a:rPr lang="en-US" altLang="nl-NL"/>
              <a:t>Multilateral Development Banks</a:t>
            </a:r>
          </a:p>
          <a:p>
            <a:pPr eaLnBrk="1" hangingPunct="1"/>
            <a:r>
              <a:rPr lang="en-US" altLang="nl-NL"/>
              <a:t>(Sub) National Governments</a:t>
            </a:r>
          </a:p>
          <a:p>
            <a:pPr eaLnBrk="1" hangingPunct="1"/>
            <a:r>
              <a:rPr lang="en-US" altLang="nl-NL"/>
              <a:t>Hydro Met agencies</a:t>
            </a:r>
          </a:p>
          <a:p>
            <a:pPr eaLnBrk="1" hangingPunct="1"/>
            <a:r>
              <a:rPr lang="en-US" altLang="nl-NL"/>
              <a:t>Knowledge Centra and Academia</a:t>
            </a:r>
          </a:p>
          <a:p>
            <a:pPr eaLnBrk="1" hangingPunct="1"/>
            <a:r>
              <a:rPr lang="en-US" altLang="nl-NL"/>
              <a:t>CSOs and vulnerable groups</a:t>
            </a:r>
          </a:p>
          <a:p>
            <a:pPr eaLnBrk="1" hangingPunct="1"/>
            <a:endParaRPr lang="en-US" altLang="nl-NL"/>
          </a:p>
          <a:p>
            <a:pPr eaLnBrk="1" hangingPunct="1"/>
            <a:endParaRPr lang="en-US" altLang="nl-NL"/>
          </a:p>
        </p:txBody>
      </p:sp>
      <p:sp>
        <p:nvSpPr>
          <p:cNvPr id="18436" name="Tijdelijke aanduiding voor dianummer 3">
            <a:extLst>
              <a:ext uri="{FF2B5EF4-FFF2-40B4-BE49-F238E27FC236}">
                <a16:creationId xmlns:a16="http://schemas.microsoft.com/office/drawing/2014/main" id="{337802AD-1F2C-4434-9AC9-7EF02345F1F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04863" indent="-3095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382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7335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2288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6860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31432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6004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40576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914C0CD-543F-4A1F-B2EF-195A1A165012}" type="slidenum">
              <a:rPr lang="da-DK" altLang="nl-NL" sz="1300" smtClean="0"/>
              <a:pPr>
                <a:spcBef>
                  <a:spcPct val="0"/>
                </a:spcBef>
              </a:pPr>
              <a:t>12</a:t>
            </a:fld>
            <a:endParaRPr lang="da-DK" altLang="nl-NL"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493713" eaLnBrk="1" hangingPunct="1">
              <a:spcBef>
                <a:spcPct val="0"/>
              </a:spcBef>
            </a:pP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First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discuss</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the</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picture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alone</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The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complexity</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of issues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that</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this</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community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faces</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ranges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from</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poverty</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pollution</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floods</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health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risks</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upstream water management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and</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more. It is important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that</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we take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the</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work</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that</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we do as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our</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starting</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point.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Climate</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change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aggrevates</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these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existing</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risks</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So</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we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not</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need</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to</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start a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seperate</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stand-alone</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programe</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but look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how</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climate</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change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will</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affect these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existing</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vulnerabilities</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and</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then</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re-</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assess</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what</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types of partners, information,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priorities</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and</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trade</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-off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need</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to</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be</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collected</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and</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discussed</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to</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design proper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climate</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-smart risk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reduction</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interventions</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 </a:t>
            </a:r>
          </a:p>
          <a:p>
            <a:pPr defTabSz="493713" eaLnBrk="1" hangingPunct="1">
              <a:spcBef>
                <a:spcPct val="0"/>
              </a:spcBef>
            </a:pPr>
            <a:endParaRPr lang="nl-NL" sz="1200" b="0" i="0" u="none" strike="noStrike" kern="1200" dirty="0">
              <a:solidFill>
                <a:schemeClr val="tx1"/>
              </a:solidFill>
              <a:effectLst/>
              <a:latin typeface="Arial" pitchFamily="34" charset="0"/>
              <a:ea typeface="MS PGothic" panose="020B0600070205080204" pitchFamily="34" charset="-128"/>
              <a:cs typeface="Arial" pitchFamily="34" charset="0"/>
            </a:endParaRPr>
          </a:p>
          <a:p>
            <a:pPr defTabSz="493713" eaLnBrk="1" hangingPunct="1">
              <a:spcBef>
                <a:spcPct val="0"/>
              </a:spcBef>
            </a:pPr>
            <a:r>
              <a:rPr lang="nl-NL" sz="1200" b="0" i="0" u="none" strike="noStrike" kern="1200" dirty="0" err="1">
                <a:solidFill>
                  <a:schemeClr val="tx1"/>
                </a:solidFill>
                <a:effectLst/>
                <a:latin typeface="Arial" pitchFamily="34" charset="0"/>
                <a:ea typeface="MS PGothic" panose="020B0600070205080204" pitchFamily="34" charset="-128"/>
                <a:cs typeface="Arial" pitchFamily="34" charset="0"/>
              </a:rPr>
              <a:t>Climate</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-smart programming equates to ‘good programming’ and development, enabling people to </a:t>
            </a:r>
            <a:r>
              <a:rPr lang="nl-NL" sz="1200" b="1" i="1" u="none" strike="noStrike" kern="1200" dirty="0">
                <a:solidFill>
                  <a:schemeClr val="tx1"/>
                </a:solidFill>
                <a:effectLst/>
                <a:latin typeface="Arial" pitchFamily="34" charset="0"/>
                <a:ea typeface="MS PGothic" panose="020B0600070205080204" pitchFamily="34" charset="-128"/>
                <a:cs typeface="Arial" pitchFamily="34" charset="0"/>
              </a:rPr>
              <a:t>anticipate, absorb and adapt </a:t>
            </a:r>
            <a:r>
              <a:rPr lang="nl-NL" sz="1200" b="0" i="0" u="none" strike="noStrike" kern="1200" dirty="0">
                <a:solidFill>
                  <a:schemeClr val="tx1"/>
                </a:solidFill>
                <a:effectLst/>
                <a:latin typeface="Arial" pitchFamily="34" charset="0"/>
                <a:ea typeface="MS PGothic" panose="020B0600070205080204" pitchFamily="34" charset="-128"/>
                <a:cs typeface="Arial" pitchFamily="34" charset="0"/>
              </a:rPr>
              <a:t>to climate shocks and stresses by using climate information across timescales, considering landscapes and ecosystems as key areas of intervention – all in close collaboration with governments, specialists and the private sector.</a:t>
            </a:r>
            <a:endParaRPr lang="en-GB" altLang="en-US" dirty="0">
              <a:ea typeface="ヒラギノ角ゴ Pro W3" panose="020B0300000000000000" pitchFamily="34" charset="-128"/>
            </a:endParaRPr>
          </a:p>
          <a:p>
            <a:pPr defTabSz="493713" eaLnBrk="1" hangingPunct="1">
              <a:spcBef>
                <a:spcPct val="0"/>
              </a:spcBef>
            </a:pPr>
            <a:endParaRPr lang="en-GB" altLang="en-US" dirty="0">
              <a:ea typeface="ヒラギノ角ゴ Pro W3" panose="020B0300000000000000" pitchFamily="34" charset="-128"/>
            </a:endParaRPr>
          </a:p>
          <a:p>
            <a:pPr defTabSz="493713" eaLnBrk="1" hangingPunct="1">
              <a:spcBef>
                <a:spcPct val="0"/>
              </a:spcBef>
            </a:pPr>
            <a:endParaRPr lang="en-GB" altLang="en-US" dirty="0">
              <a:ea typeface="ヒラギノ角ゴ Pro W3" panose="020B0300000000000000" pitchFamily="34" charset="-128"/>
            </a:endParaRPr>
          </a:p>
        </p:txBody>
      </p:sp>
      <p:sp>
        <p:nvSpPr>
          <p:cNvPr id="4" name="Tijdelijke aanduiding voor dianummer 3"/>
          <p:cNvSpPr>
            <a:spLocks noGrp="1"/>
          </p:cNvSpPr>
          <p:nvPr>
            <p:ph type="sldNum" sz="quarter" idx="5"/>
          </p:nvPr>
        </p:nvSpPr>
        <p:spPr/>
        <p:txBody>
          <a:bodyPr/>
          <a:lstStyle/>
          <a:p>
            <a:pPr>
              <a:defRPr/>
            </a:pPr>
            <a:fld id="{06F73F0A-91B4-0E4B-B41A-AB6B1979BB0D}" type="slidenum">
              <a:rPr lang="da-DK" altLang="en-US" smtClean="0"/>
              <a:pPr>
                <a:defRPr/>
              </a:pPr>
              <a:t>13</a:t>
            </a:fld>
            <a:endParaRPr lang="da-DK" altLang="en-US"/>
          </a:p>
        </p:txBody>
      </p:sp>
    </p:spTree>
    <p:extLst>
      <p:ext uri="{BB962C8B-B14F-4D97-AF65-F5344CB8AC3E}">
        <p14:creationId xmlns:p14="http://schemas.microsoft.com/office/powerpoint/2010/main" val="3156891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493713" eaLnBrk="1" hangingPunct="1">
              <a:spcBef>
                <a:spcPct val="0"/>
              </a:spcBef>
            </a:pPr>
            <a:r>
              <a:rPr lang="en-GB" altLang="en-US" dirty="0">
                <a:ea typeface="ヒラギノ角ゴ Pro W3" panose="020B0300000000000000" pitchFamily="34" charset="-128"/>
              </a:rPr>
              <a:t>In IFRC's 2019 survey of community programmes:</a:t>
            </a:r>
          </a:p>
          <a:p>
            <a:pPr marL="171450" indent="-171450" defTabSz="493713" eaLnBrk="1" hangingPunct="1">
              <a:spcBef>
                <a:spcPct val="0"/>
              </a:spcBef>
              <a:buFont typeface="Arial" panose="020B0604020202020204" pitchFamily="34" charset="0"/>
              <a:buChar char="•"/>
            </a:pPr>
            <a:r>
              <a:rPr lang="en-GB" altLang="en-US" dirty="0">
                <a:ea typeface="ヒラギノ角ゴ Pro W3" panose="020B0300000000000000" pitchFamily="34" charset="-128"/>
              </a:rPr>
              <a:t>72% of all NS programmes tagged as climate-smart or climate aware: </a:t>
            </a:r>
            <a:r>
              <a:rPr lang="en-GB" altLang="en-US" b="1" dirty="0">
                <a:ea typeface="ヒラギノ角ゴ Pro W3" panose="020B0300000000000000" pitchFamily="34" charset="-128"/>
              </a:rPr>
              <a:t>49% Climate-aware</a:t>
            </a:r>
            <a:r>
              <a:rPr lang="en-GB" altLang="en-US" dirty="0">
                <a:ea typeface="ヒラギノ角ゴ Pro W3" panose="020B0300000000000000" pitchFamily="34" charset="-128"/>
              </a:rPr>
              <a:t> and </a:t>
            </a:r>
            <a:r>
              <a:rPr lang="en-GB" altLang="en-US" b="1" dirty="0">
                <a:ea typeface="ヒラギノ角ゴ Pro W3" panose="020B0300000000000000" pitchFamily="34" charset="-128"/>
              </a:rPr>
              <a:t>23% climate-smart</a:t>
            </a:r>
            <a:r>
              <a:rPr lang="en-GB" altLang="en-US" dirty="0">
                <a:ea typeface="ヒラギノ角ゴ Pro W3" panose="020B0300000000000000" pitchFamily="34" charset="-128"/>
              </a:rPr>
              <a:t>.</a:t>
            </a:r>
          </a:p>
          <a:p>
            <a:pPr marL="171450" indent="-171450" defTabSz="493713" eaLnBrk="1" hangingPunct="1">
              <a:spcBef>
                <a:spcPct val="0"/>
              </a:spcBef>
              <a:buFont typeface="Arial" panose="020B0604020202020204" pitchFamily="34" charset="0"/>
              <a:buChar char="•"/>
            </a:pPr>
            <a:endParaRPr lang="en-GB" altLang="en-US" dirty="0">
              <a:ea typeface="ヒラギノ角ゴ Pro W3" panose="020B0300000000000000" pitchFamily="34" charset="-128"/>
            </a:endParaRPr>
          </a:p>
          <a:p>
            <a:pPr marL="0" indent="0" defTabSz="493713" eaLnBrk="1" hangingPunct="1">
              <a:spcBef>
                <a:spcPct val="0"/>
              </a:spcBef>
              <a:buFont typeface="Arial" panose="020B0604020202020204" pitchFamily="34" charset="0"/>
              <a:buNone/>
            </a:pPr>
            <a:r>
              <a:rPr lang="en-GB" altLang="en-US" dirty="0">
                <a:ea typeface="ヒラギノ角ゴ Pro W3" panose="020B0300000000000000" pitchFamily="34" charset="-128"/>
              </a:rPr>
              <a:t>There are many risks that any given community may face and these risks may be different from one community to a next. They could be related to health, land tenure, agriculture or livelihoods. </a:t>
            </a:r>
          </a:p>
          <a:p>
            <a:pPr defTabSz="493713" eaLnBrk="1" hangingPunct="1">
              <a:spcBef>
                <a:spcPct val="0"/>
              </a:spcBef>
            </a:pPr>
            <a:r>
              <a:rPr lang="en-GB" altLang="en-US" dirty="0">
                <a:ea typeface="ヒラギノ角ゴ Pro W3" panose="020B0300000000000000" pitchFamily="34" charset="-128"/>
              </a:rPr>
              <a:t>In some cases, the concerns may be related to climate, but not always – this is important to keep in mind – and often environmental management is another key factor.</a:t>
            </a:r>
          </a:p>
        </p:txBody>
      </p:sp>
      <p:sp>
        <p:nvSpPr>
          <p:cNvPr id="4" name="Tijdelijke aanduiding voor dianummer 3"/>
          <p:cNvSpPr>
            <a:spLocks noGrp="1"/>
          </p:cNvSpPr>
          <p:nvPr>
            <p:ph type="sldNum" sz="quarter" idx="5"/>
          </p:nvPr>
        </p:nvSpPr>
        <p:spPr/>
        <p:txBody>
          <a:bodyPr/>
          <a:lstStyle/>
          <a:p>
            <a:pPr>
              <a:defRPr/>
            </a:pPr>
            <a:fld id="{06F73F0A-91B4-0E4B-B41A-AB6B1979BB0D}" type="slidenum">
              <a:rPr lang="da-DK" altLang="en-US" smtClean="0"/>
              <a:pPr>
                <a:defRPr/>
              </a:pPr>
              <a:t>14</a:t>
            </a:fld>
            <a:endParaRPr lang="da-DK" altLang="en-US"/>
          </a:p>
        </p:txBody>
      </p:sp>
    </p:spTree>
    <p:extLst>
      <p:ext uri="{BB962C8B-B14F-4D97-AF65-F5344CB8AC3E}">
        <p14:creationId xmlns:p14="http://schemas.microsoft.com/office/powerpoint/2010/main" val="828298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59436BA3-3144-4BAB-92AA-3BBE7C58E53D}"/>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A93F8702-6F3A-49BA-84F9-AF5EFB0F6B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noProof="0" dirty="0"/>
              <a:t>For the facilitators: please note this and the following slides are text heavy and most likely not needed to show or read out to an audience. It is important though that Red Cross actors understand different ambitions and roles within the Red Cross system. You can maybe only print these slides and ask the audience questions about who does what?</a:t>
            </a:r>
          </a:p>
          <a:p>
            <a:endParaRPr lang="en-GB" altLang="en-US" noProof="0" dirty="0"/>
          </a:p>
          <a:p>
            <a:r>
              <a:rPr lang="en-GB" altLang="en-US" noProof="0" dirty="0"/>
              <a:t>This slide reviews summarizes the headlines for main roles of the Movement - the specific points for National Societies are expanded in the rest of this presentation.</a:t>
            </a:r>
          </a:p>
          <a:p>
            <a:endParaRPr lang="en-GB" altLang="en-US" noProof="0" dirty="0"/>
          </a:p>
          <a:p>
            <a:endParaRPr lang="en-GB" altLang="en-US" noProof="0" dirty="0"/>
          </a:p>
        </p:txBody>
      </p:sp>
      <p:sp>
        <p:nvSpPr>
          <p:cNvPr id="20484" name="Slide Number Placeholder 3">
            <a:extLst>
              <a:ext uri="{FF2B5EF4-FFF2-40B4-BE49-F238E27FC236}">
                <a16:creationId xmlns:a16="http://schemas.microsoft.com/office/drawing/2014/main" id="{45415202-89AA-4C17-A8F7-1B01644109A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804863" indent="-309563">
              <a:defRPr>
                <a:solidFill>
                  <a:schemeClr val="tx1"/>
                </a:solidFill>
                <a:latin typeface="Arial" panose="020B0604020202020204" pitchFamily="34" charset="0"/>
                <a:ea typeface="MS PGothic" panose="020B0600070205080204" pitchFamily="34" charset="-128"/>
              </a:defRPr>
            </a:lvl2pPr>
            <a:lvl3pPr marL="1238250" indent="-247650">
              <a:defRPr>
                <a:solidFill>
                  <a:schemeClr val="tx1"/>
                </a:solidFill>
                <a:latin typeface="Arial" panose="020B0604020202020204" pitchFamily="34" charset="0"/>
                <a:ea typeface="MS PGothic" panose="020B0600070205080204" pitchFamily="34" charset="-128"/>
              </a:defRPr>
            </a:lvl3pPr>
            <a:lvl4pPr marL="1733550" indent="-247650">
              <a:defRPr>
                <a:solidFill>
                  <a:schemeClr val="tx1"/>
                </a:solidFill>
                <a:latin typeface="Arial" panose="020B0604020202020204" pitchFamily="34" charset="0"/>
                <a:ea typeface="MS PGothic" panose="020B0600070205080204" pitchFamily="34" charset="-128"/>
              </a:defRPr>
            </a:lvl4pPr>
            <a:lvl5pPr marL="2228850" indent="-247650">
              <a:defRPr>
                <a:solidFill>
                  <a:schemeClr val="tx1"/>
                </a:solidFill>
                <a:latin typeface="Arial" panose="020B0604020202020204" pitchFamily="34" charset="0"/>
                <a:ea typeface="MS PGothic" panose="020B0600070205080204" pitchFamily="34" charset="-128"/>
              </a:defRPr>
            </a:lvl5pPr>
            <a:lvl6pPr marL="26860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32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004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576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5CF9992-ACF8-4812-96E7-2B8A800A0DD6}" type="slidenum">
              <a:rPr lang="da-DK" altLang="en-US" smtClean="0"/>
              <a:pPr/>
              <a:t>15</a:t>
            </a:fld>
            <a:endParaRPr lang="da-DK"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18D3F7B-F8CD-44C4-8D68-B4C80E8D3149}"/>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F6EA12F1-5CC6-4B3F-9A88-DC5053934FD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en-US"/>
              <a:t>This slide </a:t>
            </a:r>
            <a:r>
              <a:rPr lang="da-DK" altLang="en-US" err="1"/>
              <a:t>reviews</a:t>
            </a:r>
            <a:r>
              <a:rPr lang="da-DK" altLang="en-US"/>
              <a:t> </a:t>
            </a:r>
            <a:r>
              <a:rPr lang="da-DK" altLang="en-US" err="1"/>
              <a:t>summarizes</a:t>
            </a:r>
            <a:r>
              <a:rPr lang="da-DK" altLang="en-US"/>
              <a:t> the </a:t>
            </a:r>
            <a:r>
              <a:rPr lang="da-DK" altLang="en-US" err="1"/>
              <a:t>headlines</a:t>
            </a:r>
            <a:r>
              <a:rPr lang="da-DK" altLang="en-US"/>
              <a:t> for </a:t>
            </a:r>
            <a:r>
              <a:rPr lang="da-DK" altLang="en-US" err="1"/>
              <a:t>main</a:t>
            </a:r>
            <a:r>
              <a:rPr lang="da-DK" altLang="en-US"/>
              <a:t> </a:t>
            </a:r>
            <a:r>
              <a:rPr lang="da-DK" altLang="en-US" err="1"/>
              <a:t>roles</a:t>
            </a:r>
            <a:r>
              <a:rPr lang="da-DK" altLang="en-US"/>
              <a:t> of </a:t>
            </a:r>
            <a:r>
              <a:rPr lang="da-DK" altLang="en-US" err="1"/>
              <a:t>different</a:t>
            </a:r>
            <a:r>
              <a:rPr lang="da-DK" altLang="en-US"/>
              <a:t> non-</a:t>
            </a:r>
            <a:r>
              <a:rPr lang="da-DK" altLang="en-US" err="1"/>
              <a:t>Movement</a:t>
            </a:r>
            <a:r>
              <a:rPr lang="da-DK" altLang="en-US"/>
              <a:t> stakeholders at national </a:t>
            </a:r>
            <a:r>
              <a:rPr lang="da-DK" altLang="en-US" err="1"/>
              <a:t>level</a:t>
            </a:r>
            <a:r>
              <a:rPr lang="da-DK" altLang="en-US"/>
              <a:t>.</a:t>
            </a:r>
          </a:p>
          <a:p>
            <a:endParaRPr lang="da-DK" altLang="en-US"/>
          </a:p>
          <a:p>
            <a:endParaRPr lang="da-DK" altLang="en-US"/>
          </a:p>
        </p:txBody>
      </p:sp>
      <p:sp>
        <p:nvSpPr>
          <p:cNvPr id="22532" name="Slide Number Placeholder 3">
            <a:extLst>
              <a:ext uri="{FF2B5EF4-FFF2-40B4-BE49-F238E27FC236}">
                <a16:creationId xmlns:a16="http://schemas.microsoft.com/office/drawing/2014/main" id="{E5BE2E68-58CB-4127-B6D7-07F55EC4D3B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804863" indent="-309563">
              <a:defRPr>
                <a:solidFill>
                  <a:schemeClr val="tx1"/>
                </a:solidFill>
                <a:latin typeface="Arial" panose="020B0604020202020204" pitchFamily="34" charset="0"/>
                <a:ea typeface="MS PGothic" panose="020B0600070205080204" pitchFamily="34" charset="-128"/>
              </a:defRPr>
            </a:lvl2pPr>
            <a:lvl3pPr marL="1238250" indent="-247650">
              <a:defRPr>
                <a:solidFill>
                  <a:schemeClr val="tx1"/>
                </a:solidFill>
                <a:latin typeface="Arial" panose="020B0604020202020204" pitchFamily="34" charset="0"/>
                <a:ea typeface="MS PGothic" panose="020B0600070205080204" pitchFamily="34" charset="-128"/>
              </a:defRPr>
            </a:lvl3pPr>
            <a:lvl4pPr marL="1733550" indent="-247650">
              <a:defRPr>
                <a:solidFill>
                  <a:schemeClr val="tx1"/>
                </a:solidFill>
                <a:latin typeface="Arial" panose="020B0604020202020204" pitchFamily="34" charset="0"/>
                <a:ea typeface="MS PGothic" panose="020B0600070205080204" pitchFamily="34" charset="-128"/>
              </a:defRPr>
            </a:lvl4pPr>
            <a:lvl5pPr marL="2228850" indent="-247650">
              <a:defRPr>
                <a:solidFill>
                  <a:schemeClr val="tx1"/>
                </a:solidFill>
                <a:latin typeface="Arial" panose="020B0604020202020204" pitchFamily="34" charset="0"/>
                <a:ea typeface="MS PGothic" panose="020B0600070205080204" pitchFamily="34" charset="-128"/>
              </a:defRPr>
            </a:lvl5pPr>
            <a:lvl6pPr marL="26860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32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004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576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6A24319-9239-4F73-93B1-D7C8C637698F}" type="slidenum">
              <a:rPr lang="da-DK" altLang="en-US" smtClean="0"/>
              <a:pPr/>
              <a:t>16</a:t>
            </a:fld>
            <a:endParaRPr lang="da-DK"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6591F25F-D689-41AE-B352-2446C0A9B92B}"/>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95B5C11A-9659-4061-9932-61A817E2CB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en-US"/>
          </a:p>
          <a:p>
            <a:endParaRPr lang="da-DK" altLang="en-US"/>
          </a:p>
          <a:p>
            <a:r>
              <a:rPr lang="da-DK" altLang="en-US"/>
              <a:t>See </a:t>
            </a:r>
            <a:r>
              <a:rPr lang="da-DK" altLang="en-US" err="1"/>
              <a:t>full</a:t>
            </a:r>
            <a:r>
              <a:rPr lang="da-DK" altLang="en-US"/>
              <a:t> </a:t>
            </a:r>
            <a:r>
              <a:rPr lang="da-DK" altLang="en-US" err="1"/>
              <a:t>report</a:t>
            </a:r>
            <a:r>
              <a:rPr lang="da-DK" altLang="en-US"/>
              <a:t> </a:t>
            </a:r>
            <a:r>
              <a:rPr lang="da-DK" altLang="en-US" err="1"/>
              <a:t>here</a:t>
            </a:r>
            <a:r>
              <a:rPr lang="da-DK" altLang="en-US"/>
              <a:t> (and in '</a:t>
            </a:r>
            <a:r>
              <a:rPr lang="da-DK" altLang="en-US" err="1"/>
              <a:t>Recommended</a:t>
            </a:r>
            <a:r>
              <a:rPr lang="da-DK" altLang="en-US"/>
              <a:t> Reading'): </a:t>
            </a:r>
            <a:r>
              <a:rPr lang="en-GB" altLang="en-US"/>
              <a:t>https://media.ifrc.org/ifrc/wp-content/uploads/sites/5/2018/12/2018-IFRC-Climate-Change-Disasters-Displacement-Report-LR.pdf</a:t>
            </a:r>
          </a:p>
        </p:txBody>
      </p:sp>
      <p:sp>
        <p:nvSpPr>
          <p:cNvPr id="24580" name="Slide Number Placeholder 3">
            <a:extLst>
              <a:ext uri="{FF2B5EF4-FFF2-40B4-BE49-F238E27FC236}">
                <a16:creationId xmlns:a16="http://schemas.microsoft.com/office/drawing/2014/main" id="{EB829DC0-896C-463D-985F-2B341FB597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804863" indent="-309563">
              <a:defRPr>
                <a:solidFill>
                  <a:schemeClr val="tx1"/>
                </a:solidFill>
                <a:latin typeface="Arial" panose="020B0604020202020204" pitchFamily="34" charset="0"/>
                <a:ea typeface="MS PGothic" panose="020B0600070205080204" pitchFamily="34" charset="-128"/>
              </a:defRPr>
            </a:lvl2pPr>
            <a:lvl3pPr marL="1238250" indent="-247650">
              <a:defRPr>
                <a:solidFill>
                  <a:schemeClr val="tx1"/>
                </a:solidFill>
                <a:latin typeface="Arial" panose="020B0604020202020204" pitchFamily="34" charset="0"/>
                <a:ea typeface="MS PGothic" panose="020B0600070205080204" pitchFamily="34" charset="-128"/>
              </a:defRPr>
            </a:lvl3pPr>
            <a:lvl4pPr marL="1733550" indent="-247650">
              <a:defRPr>
                <a:solidFill>
                  <a:schemeClr val="tx1"/>
                </a:solidFill>
                <a:latin typeface="Arial" panose="020B0604020202020204" pitchFamily="34" charset="0"/>
                <a:ea typeface="MS PGothic" panose="020B0600070205080204" pitchFamily="34" charset="-128"/>
              </a:defRPr>
            </a:lvl4pPr>
            <a:lvl5pPr marL="2228850" indent="-247650">
              <a:defRPr>
                <a:solidFill>
                  <a:schemeClr val="tx1"/>
                </a:solidFill>
                <a:latin typeface="Arial" panose="020B0604020202020204" pitchFamily="34" charset="0"/>
                <a:ea typeface="MS PGothic" panose="020B0600070205080204" pitchFamily="34" charset="-128"/>
              </a:defRPr>
            </a:lvl5pPr>
            <a:lvl6pPr marL="26860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32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004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576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1F96E0B-BBD1-4553-85A0-88CBAFB7D0ED}" type="slidenum">
              <a:rPr lang="da-DK" altLang="en-US" smtClean="0"/>
              <a:pPr/>
              <a:t>17</a:t>
            </a:fld>
            <a:endParaRPr lang="da-DK"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91B8BF54-B1B7-4EA1-A49B-8829B07787B0}"/>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492D9CFA-091A-4394-9893-97B18B12638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To bolster the sustainability of its humanitarian response, the ICRC seeks to reinforce conflict affected communities’ </a:t>
            </a:r>
            <a:r>
              <a:rPr lang="en-GB" altLang="en-US" b="1" dirty="0"/>
              <a:t>ability to absorb the combined consequences </a:t>
            </a:r>
            <a:r>
              <a:rPr lang="en-GB" altLang="en-US" dirty="0"/>
              <a:t>of conflict and climate</a:t>
            </a:r>
          </a:p>
          <a:p>
            <a:r>
              <a:rPr lang="en-GB" altLang="en-US" dirty="0"/>
              <a:t>shocks, and will:</a:t>
            </a:r>
          </a:p>
          <a:p>
            <a:r>
              <a:rPr lang="en-GB" altLang="en-US" dirty="0"/>
              <a:t>–– support communities to adapt and transform their capacities and resources to </a:t>
            </a:r>
            <a:r>
              <a:rPr lang="en-GB" altLang="en-US" b="1" dirty="0"/>
              <a:t>better manage</a:t>
            </a:r>
          </a:p>
          <a:p>
            <a:r>
              <a:rPr lang="en-GB" altLang="en-US" b="1" dirty="0"/>
              <a:t>future stresses </a:t>
            </a:r>
            <a:r>
              <a:rPr lang="en-GB" altLang="en-US" dirty="0"/>
              <a:t>caused by the </a:t>
            </a:r>
            <a:r>
              <a:rPr lang="en-GB" altLang="en-US" b="1" dirty="0"/>
              <a:t>combined effects of conflict and climate change</a:t>
            </a:r>
          </a:p>
          <a:p>
            <a:r>
              <a:rPr lang="en-GB" altLang="en-US" dirty="0"/>
              <a:t>–– adapt its programming to systematically </a:t>
            </a:r>
            <a:r>
              <a:rPr lang="en-GB" altLang="en-US" b="1" dirty="0"/>
              <a:t>prevent degradation of the environment on which</a:t>
            </a:r>
          </a:p>
          <a:p>
            <a:r>
              <a:rPr lang="en-GB" altLang="en-US" b="1" dirty="0"/>
              <a:t>populations affected rely </a:t>
            </a:r>
            <a:r>
              <a:rPr lang="en-GB" altLang="en-US" dirty="0"/>
              <a:t>for their livelihood and well-being</a:t>
            </a:r>
          </a:p>
          <a:p>
            <a:r>
              <a:rPr lang="en-GB" altLang="en-US" dirty="0"/>
              <a:t>–– enhance its </a:t>
            </a:r>
            <a:r>
              <a:rPr lang="en-GB" altLang="en-US" b="1" dirty="0"/>
              <a:t>own environmental responsibilities and policies </a:t>
            </a:r>
            <a:r>
              <a:rPr lang="en-GB" altLang="en-US" dirty="0"/>
              <a:t>by improving its energy</a:t>
            </a:r>
          </a:p>
          <a:p>
            <a:r>
              <a:rPr lang="en-GB" altLang="en-US" dirty="0"/>
              <a:t>efficiency, reducing its dependence on fossil fuels, reducing and ensuring proper treatment</a:t>
            </a:r>
          </a:p>
          <a:p>
            <a:r>
              <a:rPr lang="en-GB" altLang="en-US" dirty="0"/>
              <a:t>of hazardous waste in the field and demanding higher quality and sounder environmental</a:t>
            </a:r>
          </a:p>
          <a:p>
            <a:r>
              <a:rPr lang="en-GB" altLang="en-US" dirty="0"/>
              <a:t>practices of its suppliers.</a:t>
            </a:r>
          </a:p>
          <a:p>
            <a:endParaRPr lang="en-GB" altLang="en-US" dirty="0"/>
          </a:p>
          <a:p>
            <a:r>
              <a:rPr lang="en-GB" altLang="en-US" dirty="0"/>
              <a:t>See ICRC Strategy 2019-2022 (several languages) here: https://</a:t>
            </a:r>
            <a:r>
              <a:rPr lang="en-GB" altLang="en-US" dirty="0" err="1"/>
              <a:t>www.icrc.org</a:t>
            </a:r>
            <a:r>
              <a:rPr lang="en-GB" altLang="en-US" dirty="0"/>
              <a:t>/</a:t>
            </a:r>
            <a:r>
              <a:rPr lang="en-GB" altLang="en-US" dirty="0" err="1"/>
              <a:t>en</a:t>
            </a:r>
            <a:r>
              <a:rPr lang="en-GB" altLang="en-US" dirty="0"/>
              <a:t>/publication/4354-icrc-strategy-2019-2022</a:t>
            </a:r>
          </a:p>
          <a:p>
            <a:endParaRPr lang="en-GB" altLang="en-US" dirty="0"/>
          </a:p>
          <a:p>
            <a:r>
              <a:rPr lang="en-GB" altLang="en-US" dirty="0"/>
              <a:t>See full story on ICRC's address to the UN Security Council 2019 here: https://</a:t>
            </a:r>
            <a:r>
              <a:rPr lang="en-GB" altLang="en-US" dirty="0" err="1"/>
              <a:t>www.climatecentre.org</a:t>
            </a:r>
            <a:r>
              <a:rPr lang="en-GB" altLang="en-US" dirty="0"/>
              <a:t>/news/1098/first-ever-icrc-contribution-to-security-council-debate-on-climate</a:t>
            </a:r>
          </a:p>
          <a:p>
            <a:endParaRPr lang="en-GB" altLang="en-US" dirty="0"/>
          </a:p>
        </p:txBody>
      </p:sp>
      <p:sp>
        <p:nvSpPr>
          <p:cNvPr id="27652" name="Slide Number Placeholder 3">
            <a:extLst>
              <a:ext uri="{FF2B5EF4-FFF2-40B4-BE49-F238E27FC236}">
                <a16:creationId xmlns:a16="http://schemas.microsoft.com/office/drawing/2014/main" id="{08C780A3-7015-4FFA-9041-27DAC09A2F4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804863" indent="-309563">
              <a:defRPr>
                <a:solidFill>
                  <a:schemeClr val="tx1"/>
                </a:solidFill>
                <a:latin typeface="Arial" panose="020B0604020202020204" pitchFamily="34" charset="0"/>
                <a:ea typeface="MS PGothic" panose="020B0600070205080204" pitchFamily="34" charset="-128"/>
              </a:defRPr>
            </a:lvl2pPr>
            <a:lvl3pPr marL="1238250" indent="-247650">
              <a:defRPr>
                <a:solidFill>
                  <a:schemeClr val="tx1"/>
                </a:solidFill>
                <a:latin typeface="Arial" panose="020B0604020202020204" pitchFamily="34" charset="0"/>
                <a:ea typeface="MS PGothic" panose="020B0600070205080204" pitchFamily="34" charset="-128"/>
              </a:defRPr>
            </a:lvl3pPr>
            <a:lvl4pPr marL="1733550" indent="-247650">
              <a:defRPr>
                <a:solidFill>
                  <a:schemeClr val="tx1"/>
                </a:solidFill>
                <a:latin typeface="Arial" panose="020B0604020202020204" pitchFamily="34" charset="0"/>
                <a:ea typeface="MS PGothic" panose="020B0600070205080204" pitchFamily="34" charset="-128"/>
              </a:defRPr>
            </a:lvl4pPr>
            <a:lvl5pPr marL="2228850" indent="-247650">
              <a:defRPr>
                <a:solidFill>
                  <a:schemeClr val="tx1"/>
                </a:solidFill>
                <a:latin typeface="Arial" panose="020B0604020202020204" pitchFamily="34" charset="0"/>
                <a:ea typeface="MS PGothic" panose="020B0600070205080204" pitchFamily="34" charset="-128"/>
              </a:defRPr>
            </a:lvl5pPr>
            <a:lvl6pPr marL="26860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32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004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576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B19B321-87C4-4C6E-97DB-5A189A1CA8F7}" type="slidenum">
              <a:rPr lang="da-DK" altLang="en-US" smtClean="0"/>
              <a:pPr/>
              <a:t>19</a:t>
            </a:fld>
            <a:endParaRPr lang="da-DK"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06223651-38AB-458D-B524-81B0A48AFA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04863" indent="-3095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382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7335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2288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6860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31432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6004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40576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0004C30-C45E-42BD-AAC3-EBE9322AA54C}" type="slidenum">
              <a:rPr lang="da-DK" altLang="nl-NL" sz="1300" smtClean="0"/>
              <a:pPr>
                <a:spcBef>
                  <a:spcPct val="0"/>
                </a:spcBef>
              </a:pPr>
              <a:t>20</a:t>
            </a:fld>
            <a:endParaRPr lang="da-DK" altLang="nl-NL" sz="1300"/>
          </a:p>
        </p:txBody>
      </p:sp>
      <p:sp>
        <p:nvSpPr>
          <p:cNvPr id="29699" name="Tijdelijke aanduiding voor dia-afbeelding 1">
            <a:extLst>
              <a:ext uri="{FF2B5EF4-FFF2-40B4-BE49-F238E27FC236}">
                <a16:creationId xmlns:a16="http://schemas.microsoft.com/office/drawing/2014/main" id="{20CD2E4C-0250-47BE-BAD7-95DF67F6CD74}"/>
              </a:ext>
            </a:extLst>
          </p:cNvPr>
          <p:cNvSpPr>
            <a:spLocks noGrp="1" noRot="1" noChangeAspect="1" noChangeArrowheads="1" noTextEdit="1"/>
          </p:cNvSpPr>
          <p:nvPr>
            <p:ph type="sldImg"/>
          </p:nvPr>
        </p:nvSpPr>
        <p:spPr>
          <a:ln/>
        </p:spPr>
      </p:sp>
      <p:sp>
        <p:nvSpPr>
          <p:cNvPr id="29700" name="Tijdelijke aanduiding voor notities 2">
            <a:extLst>
              <a:ext uri="{FF2B5EF4-FFF2-40B4-BE49-F238E27FC236}">
                <a16:creationId xmlns:a16="http://schemas.microsoft.com/office/drawing/2014/main" id="{93DCEA9F-5A52-4E02-8D2D-76DCCCF037B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nl-NL"/>
              <a:t>In order to tackle rising risks, we must understand them. </a:t>
            </a:r>
            <a:r>
              <a:rPr lang="en-US" altLang="nl-NL"/>
              <a:t>The Framework for Climate Action envisages that National Societies, IFRC regional delegations and the secretariat are well equipped to use climate change related knowledge in their work, and are conducting awareness raising activities together with partners. </a:t>
            </a:r>
            <a:r>
              <a:rPr lang="en-GB" altLang="nl-NL"/>
              <a:t>The best place for a National Society to start is to learn how climate risks are changing and affecting their work, and then develop ways to share that knowledge with communities to enable them to be better prepared. </a:t>
            </a:r>
            <a:endParaRPr lang="en-GB" altLang="nl-NL" b="1"/>
          </a:p>
          <a:p>
            <a:pPr eaLnBrk="1" hangingPunct="1"/>
            <a:endParaRPr lang="en-GB" altLang="nl-NL" b="1"/>
          </a:p>
          <a:p>
            <a:pPr eaLnBrk="1" hangingPunct="1"/>
            <a:r>
              <a:rPr lang="en-GB" altLang="nl-NL" b="1"/>
              <a:t>I Climate risk assessment: </a:t>
            </a:r>
            <a:r>
              <a:rPr lang="en-GB" altLang="nl-NL"/>
              <a:t>assessing priorities, and planning follow-up. National Societies should start taking account of the rising climate risks in strategies and programme design, prioritization of activities and allocation of resources. The first step is to designate a focal point, and make a preliminary assessment of the potential impacts of climate change and the implications for their mandate and programmes. This can be done by the National Society or even jointly with a number of </a:t>
            </a:r>
            <a:r>
              <a:rPr lang="en-GB" altLang="en-US"/>
              <a:t>‘</a:t>
            </a:r>
            <a:r>
              <a:rPr lang="en-GB" altLang="nl-NL"/>
              <a:t>new</a:t>
            </a:r>
            <a:r>
              <a:rPr lang="en-GB" altLang="en-US"/>
              <a:t>’</a:t>
            </a:r>
            <a:r>
              <a:rPr lang="en-GB" altLang="nl-NL"/>
              <a:t> partners in your country. The assessment could take place within existing planning such as strategic planning and disaster management planning. Taking climate change risks into account during the Community Assessments (such as VCA and CBHFA) is also a relevant means of planning for vulnerability reduction in a changing climate. </a:t>
            </a:r>
          </a:p>
          <a:p>
            <a:pPr eaLnBrk="1" hangingPunct="1"/>
            <a:endParaRPr lang="nl-NL" altLang="nl-NL"/>
          </a:p>
        </p:txBody>
      </p:sp>
      <p:sp>
        <p:nvSpPr>
          <p:cNvPr id="29701" name="Tijdelijke aanduiding voor dianummer 3">
            <a:extLst>
              <a:ext uri="{FF2B5EF4-FFF2-40B4-BE49-F238E27FC236}">
                <a16:creationId xmlns:a16="http://schemas.microsoft.com/office/drawing/2014/main" id="{5E54A8D1-B223-4154-8B8C-EA2DD73CAC2F}"/>
              </a:ext>
            </a:extLst>
          </p:cNvPr>
          <p:cNvSpPr txBox="1">
            <a:spLocks noGrp="1"/>
          </p:cNvSpPr>
          <p:nvPr/>
        </p:nvSpPr>
        <p:spPr bwMode="auto">
          <a:xfrm>
            <a:off x="4024313"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75" tIns="49538" rIns="99075" bIns="49538" anchor="b"/>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2CE0B60A-2811-457E-87FB-63D460F148C2}" type="slidenum">
              <a:rPr lang="en-US" altLang="nl-NL">
                <a:latin typeface="Times New Roman" panose="02020603050405020304" pitchFamily="18" charset="0"/>
              </a:rPr>
              <a:pPr algn="r" eaLnBrk="1" hangingPunct="1">
                <a:spcBef>
                  <a:spcPct val="0"/>
                </a:spcBef>
              </a:pPr>
              <a:t>20</a:t>
            </a:fld>
            <a:endParaRPr lang="en-US" altLang="nl-NL">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jdelijke aanduiding voor dia-afbeelding 1">
            <a:extLst>
              <a:ext uri="{FF2B5EF4-FFF2-40B4-BE49-F238E27FC236}">
                <a16:creationId xmlns:a16="http://schemas.microsoft.com/office/drawing/2014/main" id="{AA857642-6EF9-4EAC-9751-DA4B531C3AC9}"/>
              </a:ext>
            </a:extLst>
          </p:cNvPr>
          <p:cNvSpPr>
            <a:spLocks noGrp="1" noRot="1" noChangeAspect="1" noChangeArrowheads="1" noTextEdit="1"/>
          </p:cNvSpPr>
          <p:nvPr>
            <p:ph type="sldImg"/>
          </p:nvPr>
        </p:nvSpPr>
        <p:spPr>
          <a:ln/>
        </p:spPr>
      </p:sp>
      <p:sp>
        <p:nvSpPr>
          <p:cNvPr id="31747" name="Tijdelijke aanduiding voor notities 2">
            <a:extLst>
              <a:ext uri="{FF2B5EF4-FFF2-40B4-BE49-F238E27FC236}">
                <a16:creationId xmlns:a16="http://schemas.microsoft.com/office/drawing/2014/main" id="{1F0D98D2-7E06-4B68-9665-BAA6611C81A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650"/>
              </a:spcAft>
            </a:pPr>
            <a:r>
              <a:rPr lang="en-GB" altLang="nl-NL" b="1">
                <a:latin typeface="Times New Roman" panose="02020603050405020304" pitchFamily="18" charset="0"/>
              </a:rPr>
              <a:t>III Raising awareness</a:t>
            </a:r>
          </a:p>
          <a:p>
            <a:pPr eaLnBrk="1" hangingPunct="1">
              <a:spcBef>
                <a:spcPct val="0"/>
              </a:spcBef>
              <a:spcAft>
                <a:spcPts val="650"/>
              </a:spcAft>
            </a:pPr>
            <a:r>
              <a:rPr lang="en-GB" altLang="nl-NL">
                <a:latin typeface="Times New Roman" panose="02020603050405020304" pitchFamily="18" charset="0"/>
              </a:rPr>
              <a:t>One important role of the Red Cross Red Crescent is to help people and institutions learn about climate change and its humanitarian consequences, and most importantly solutions to address it, both through community-based activities and public-awareness campaigns. Up to 60 National Societies have prepared materials for awareness campaigns. For a more extensive overview catalogue: please have a look at the communication module in this climate training KIT, under the section </a:t>
            </a:r>
            <a:r>
              <a:rPr lang="en-GB" altLang="en-US">
                <a:latin typeface="Times New Roman" panose="02020603050405020304" pitchFamily="18" charset="0"/>
              </a:rPr>
              <a:t>‘</a:t>
            </a:r>
            <a:r>
              <a:rPr lang="en-GB" altLang="nl-NL">
                <a:latin typeface="Times New Roman" panose="02020603050405020304" pitchFamily="18" charset="0"/>
              </a:rPr>
              <a:t>experience of other National Societies</a:t>
            </a:r>
            <a:r>
              <a:rPr lang="en-GB" altLang="en-US">
                <a:latin typeface="Times New Roman" panose="02020603050405020304" pitchFamily="18" charset="0"/>
              </a:rPr>
              <a:t>’</a:t>
            </a:r>
            <a:r>
              <a:rPr lang="en-GB" altLang="ja-JP">
                <a:latin typeface="Times New Roman" panose="02020603050405020304" pitchFamily="18" charset="0"/>
              </a:rPr>
              <a:t>.</a:t>
            </a:r>
          </a:p>
          <a:p>
            <a:pPr eaLnBrk="1" hangingPunct="1"/>
            <a:endParaRPr lang="nl-NL" altLang="nl-NL"/>
          </a:p>
        </p:txBody>
      </p:sp>
      <p:sp>
        <p:nvSpPr>
          <p:cNvPr id="31748" name="Tijdelijke aanduiding voor dianummer 3">
            <a:extLst>
              <a:ext uri="{FF2B5EF4-FFF2-40B4-BE49-F238E27FC236}">
                <a16:creationId xmlns:a16="http://schemas.microsoft.com/office/drawing/2014/main" id="{E7E8942B-16CA-4C7E-AC6C-F95647053DC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04863" indent="-3095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382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7335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2288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6860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31432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6004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40576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C99091B1-F103-4DA6-BBA3-100E27BFEBC2}" type="slidenum">
              <a:rPr lang="da-DK" altLang="nl-NL" sz="1300" smtClean="0"/>
              <a:pPr>
                <a:spcBef>
                  <a:spcPct val="0"/>
                </a:spcBef>
              </a:pPr>
              <a:t>21</a:t>
            </a:fld>
            <a:endParaRPr lang="da-DK" altLang="nl-NL"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7798CE7C-6EBF-4A1F-9594-5AA7950A5FD3}"/>
              </a:ext>
            </a:extLst>
          </p:cNvPr>
          <p:cNvSpPr>
            <a:spLocks noGrp="1" noRot="1" noChangeAspect="1" noChangeArrowheads="1" noTextEdit="1"/>
          </p:cNvSpPr>
          <p:nvPr>
            <p:ph type="sldImg"/>
          </p:nvPr>
        </p:nvSpPr>
        <p:spPr>
          <a:ln/>
        </p:spPr>
      </p:sp>
      <p:sp>
        <p:nvSpPr>
          <p:cNvPr id="6147" name="Tijdelijke aanduiding voor notities 2">
            <a:extLst>
              <a:ext uri="{FF2B5EF4-FFF2-40B4-BE49-F238E27FC236}">
                <a16:creationId xmlns:a16="http://schemas.microsoft.com/office/drawing/2014/main" id="{609BA821-3630-48C8-BB52-2CB8CE85A6B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33400" eaLnBrk="1" hangingPunct="1">
              <a:spcBef>
                <a:spcPct val="0"/>
              </a:spcBef>
            </a:pPr>
            <a:endParaRPr lang="en-GB" altLang="en-US">
              <a:ea typeface="ヒラギノ角ゴ Pro W3"/>
              <a:cs typeface="Geneva" charset="0"/>
            </a:endParaRPr>
          </a:p>
        </p:txBody>
      </p:sp>
      <p:sp>
        <p:nvSpPr>
          <p:cNvPr id="6148" name="Tijdelijke aanduiding voor dianummer 3">
            <a:extLst>
              <a:ext uri="{FF2B5EF4-FFF2-40B4-BE49-F238E27FC236}">
                <a16:creationId xmlns:a16="http://schemas.microsoft.com/office/drawing/2014/main" id="{C39C19F8-64B0-4C25-BEC2-3A46E8EB014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04863" indent="-3095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382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7335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2288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6860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31432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6004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40576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D0B5F8C3-86FF-432C-9E67-5F74362A5557}" type="slidenum">
              <a:rPr lang="en-US" altLang="en-US" sz="1400" smtClean="0"/>
              <a:pPr>
                <a:spcBef>
                  <a:spcPct val="0"/>
                </a:spcBef>
              </a:pPr>
              <a:t>2</a:t>
            </a:fld>
            <a:endParaRPr lang="en-US" altLang="en-US"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a:extLst>
              <a:ext uri="{FF2B5EF4-FFF2-40B4-BE49-F238E27FC236}">
                <a16:creationId xmlns:a16="http://schemas.microsoft.com/office/drawing/2014/main" id="{B192BC1E-FEFA-4975-8273-92AFB3F6D3F9}"/>
              </a:ext>
            </a:extLst>
          </p:cNvPr>
          <p:cNvSpPr>
            <a:spLocks noGrp="1" noRot="1" noChangeAspect="1" noChangeArrowheads="1" noTextEdit="1"/>
          </p:cNvSpPr>
          <p:nvPr>
            <p:ph type="sldImg"/>
          </p:nvPr>
        </p:nvSpPr>
        <p:spPr>
          <a:ln/>
        </p:spPr>
      </p:sp>
      <p:sp>
        <p:nvSpPr>
          <p:cNvPr id="33795" name="Tijdelijke aanduiding voor notities 2">
            <a:extLst>
              <a:ext uri="{FF2B5EF4-FFF2-40B4-BE49-F238E27FC236}">
                <a16:creationId xmlns:a16="http://schemas.microsoft.com/office/drawing/2014/main" id="{D5E2BE38-7B61-43D5-8E62-429DA43AFD8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altLang="nl-NL" sz="1100" b="1"/>
              <a:t>II Addressing the consequences</a:t>
            </a:r>
            <a:r>
              <a:rPr lang="en-GB" altLang="nl-NL" sz="1100"/>
              <a:t>: </a:t>
            </a:r>
            <a:r>
              <a:rPr lang="en-US" altLang="nl-NL"/>
              <a:t>Most areas of our work can be strengthened through making it ‘climate-smart’, our ambition is for </a:t>
            </a:r>
            <a:r>
              <a:rPr lang="en-US" altLang="nl-NL" b="1"/>
              <a:t>National Society and IFRC interventions in different sectors to be climate-risk informed and implemented with an understanding of different scenarios that may occur as a result of climate change. </a:t>
            </a:r>
          </a:p>
          <a:p>
            <a:pPr eaLnBrk="1" hangingPunct="1">
              <a:lnSpc>
                <a:spcPct val="90000"/>
              </a:lnSpc>
            </a:pPr>
            <a:endParaRPr lang="en-GB" altLang="nl-NL" sz="1100"/>
          </a:p>
          <a:p>
            <a:pPr eaLnBrk="1" hangingPunct="1">
              <a:lnSpc>
                <a:spcPct val="90000"/>
              </a:lnSpc>
            </a:pPr>
            <a:r>
              <a:rPr lang="en-GB" altLang="nl-NL" sz="1100" b="1"/>
              <a:t>Our core approach therefore is to integrate consideration of rising risks into the program areas that are most affected (</a:t>
            </a:r>
            <a:r>
              <a:rPr lang="en-US" altLang="nl-NL" sz="1100"/>
              <a:t>rather than to develop stand-alone climate change activities, which is less effective);</a:t>
            </a:r>
          </a:p>
          <a:p>
            <a:pPr eaLnBrk="1" hangingPunct="1">
              <a:lnSpc>
                <a:spcPct val="90000"/>
              </a:lnSpc>
            </a:pPr>
            <a:endParaRPr lang="en-GB" altLang="nl-NL" sz="1100" i="1"/>
          </a:p>
          <a:p>
            <a:pPr eaLnBrk="1" hangingPunct="1">
              <a:lnSpc>
                <a:spcPct val="90000"/>
              </a:lnSpc>
            </a:pPr>
            <a:r>
              <a:rPr lang="en-GB" altLang="nl-NL" sz="1100" i="1"/>
              <a:t>The Framework for Climate Action sets out example activities of how to integrate climate change across sectors, including: </a:t>
            </a:r>
          </a:p>
          <a:p>
            <a:pPr eaLnBrk="1" hangingPunct="1">
              <a:lnSpc>
                <a:spcPct val="90000"/>
              </a:lnSpc>
            </a:pPr>
            <a:r>
              <a:rPr lang="en-GB" altLang="nl-NL" sz="1100" i="1"/>
              <a:t>• Disaster Management</a:t>
            </a:r>
            <a:endParaRPr lang="en-GB" altLang="nl-NL" sz="1100"/>
          </a:p>
          <a:p>
            <a:pPr eaLnBrk="1" hangingPunct="1">
              <a:lnSpc>
                <a:spcPct val="90000"/>
              </a:lnSpc>
            </a:pPr>
            <a:r>
              <a:rPr lang="en-GB" altLang="nl-NL" sz="1100"/>
              <a:t>First and foremost, climate change will bring more and different disasters, affecting all aspects of disaster management, ranging from an increase in relief operations to a need for more and better disaster risk reduction (see the module Disaster Management).</a:t>
            </a:r>
            <a:endParaRPr lang="en-GB" altLang="nl-NL" sz="1100" i="1"/>
          </a:p>
          <a:p>
            <a:pPr eaLnBrk="1" hangingPunct="1">
              <a:lnSpc>
                <a:spcPct val="90000"/>
              </a:lnSpc>
            </a:pPr>
            <a:r>
              <a:rPr lang="en-GB" altLang="nl-NL" sz="1100" i="1"/>
              <a:t>• Community risk reduction</a:t>
            </a:r>
            <a:endParaRPr lang="en-GB" altLang="nl-NL" sz="1100"/>
          </a:p>
          <a:p>
            <a:pPr eaLnBrk="1" hangingPunct="1">
              <a:lnSpc>
                <a:spcPct val="90000"/>
              </a:lnSpc>
            </a:pPr>
            <a:r>
              <a:rPr lang="en-GB" altLang="nl-NL" sz="1100"/>
              <a:t>In particular, National Societies need to step up efforts to help communities address the rising risks, through community based risk reduction, using tools such as Vulnerability and Capacity Assessments. (see the community risk module)</a:t>
            </a:r>
            <a:endParaRPr lang="en-GB" altLang="nl-NL" sz="1100" i="1"/>
          </a:p>
          <a:p>
            <a:pPr eaLnBrk="1" hangingPunct="1">
              <a:lnSpc>
                <a:spcPct val="90000"/>
              </a:lnSpc>
            </a:pPr>
            <a:r>
              <a:rPr lang="en-GB" altLang="nl-NL" sz="1100" i="1"/>
              <a:t>• Health and Care</a:t>
            </a:r>
            <a:endParaRPr lang="en-GB" altLang="nl-NL" sz="1100"/>
          </a:p>
          <a:p>
            <a:pPr eaLnBrk="1" hangingPunct="1">
              <a:lnSpc>
                <a:spcPct val="90000"/>
              </a:lnSpc>
            </a:pPr>
            <a:r>
              <a:rPr lang="en-GB" altLang="nl-NL" sz="1100"/>
              <a:t>Changing disease patterns will require adjustments in programmes to address health risks and promote health and care at the community level (see the health and care module)</a:t>
            </a:r>
            <a:endParaRPr lang="en-GB" altLang="nl-NL" sz="1100" i="1"/>
          </a:p>
          <a:p>
            <a:pPr eaLnBrk="1" hangingPunct="1">
              <a:lnSpc>
                <a:spcPct val="90000"/>
              </a:lnSpc>
            </a:pPr>
            <a:r>
              <a:rPr lang="en-GB" altLang="nl-NL" sz="1100" i="1"/>
              <a:t>• Food Security</a:t>
            </a:r>
            <a:endParaRPr lang="en-GB" altLang="nl-NL" sz="1100"/>
          </a:p>
          <a:p>
            <a:pPr eaLnBrk="1" hangingPunct="1">
              <a:lnSpc>
                <a:spcPct val="90000"/>
              </a:lnSpc>
            </a:pPr>
            <a:r>
              <a:rPr lang="en-GB" altLang="nl-NL" sz="1100"/>
              <a:t>Climate change is a major threat to food security, particularly in Africa, and will need to be addressed in food-security programmes, both through enhanced relief and better prevention. Few National Societies have explicitly integrated climate change into their food-security programmes. Over time, the Climate Centre will be developing additional guidance in this area.</a:t>
            </a:r>
            <a:endParaRPr lang="en-GB" altLang="nl-NL" sz="1100" i="1"/>
          </a:p>
          <a:p>
            <a:pPr eaLnBrk="1" hangingPunct="1">
              <a:lnSpc>
                <a:spcPct val="90000"/>
              </a:lnSpc>
            </a:pPr>
            <a:r>
              <a:rPr lang="en-GB" altLang="nl-NL" sz="1100" i="1"/>
              <a:t>• Water and Sanitation (</a:t>
            </a:r>
            <a:r>
              <a:rPr lang="en-GB" altLang="nl-NL" sz="1100" i="1" err="1"/>
              <a:t>Watsan</a:t>
            </a:r>
            <a:r>
              <a:rPr lang="en-GB" altLang="nl-NL" sz="1100" i="1"/>
              <a:t>)</a:t>
            </a:r>
            <a:endParaRPr lang="en-GB" altLang="nl-NL" sz="1100"/>
          </a:p>
          <a:p>
            <a:pPr eaLnBrk="1" hangingPunct="1">
              <a:lnSpc>
                <a:spcPct val="90000"/>
              </a:lnSpc>
            </a:pPr>
            <a:r>
              <a:rPr lang="en-GB" altLang="nl-NL" sz="1100"/>
              <a:t>Many National Societies are addressing water and sanitation issues, which are closely coupled to our priorities to promote better health and care. It is clear that climate change will have a major impact on water in many countries, and these changes will need to be factored into the design of </a:t>
            </a:r>
            <a:r>
              <a:rPr lang="en-GB" altLang="nl-NL" sz="1100" err="1"/>
              <a:t>Watsan</a:t>
            </a:r>
            <a:r>
              <a:rPr lang="en-GB" altLang="nl-NL" sz="1100"/>
              <a:t> programmes and infrastructure. </a:t>
            </a:r>
          </a:p>
          <a:p>
            <a:pPr eaLnBrk="1" hangingPunct="1">
              <a:lnSpc>
                <a:spcPct val="90000"/>
              </a:lnSpc>
            </a:pPr>
            <a:r>
              <a:rPr lang="en-GB" altLang="nl-NL" sz="1100"/>
              <a:t>Note that the "etc." at the end includes all the widely different activities and programming that the National Societies implement – most of them may somehow be influenced by changing weather and climate</a:t>
            </a:r>
            <a:endParaRPr lang="nl-NL" altLang="nl-NL" sz="1100"/>
          </a:p>
        </p:txBody>
      </p:sp>
      <p:sp>
        <p:nvSpPr>
          <p:cNvPr id="33796" name="Tijdelijke aanduiding voor dianummer 3">
            <a:extLst>
              <a:ext uri="{FF2B5EF4-FFF2-40B4-BE49-F238E27FC236}">
                <a16:creationId xmlns:a16="http://schemas.microsoft.com/office/drawing/2014/main" id="{3F21F6B2-8A08-4744-A89D-B0D0E556324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04863" indent="-3095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382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7335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2288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6860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31432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6004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40576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E68EE74-6779-4920-B27B-1CA425CF3395}" type="slidenum">
              <a:rPr lang="da-DK" altLang="nl-NL" sz="1300" smtClean="0"/>
              <a:pPr>
                <a:spcBef>
                  <a:spcPct val="0"/>
                </a:spcBef>
              </a:pPr>
              <a:t>22</a:t>
            </a:fld>
            <a:endParaRPr lang="da-DK" altLang="nl-NL"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jdelijke aanduiding voor dia-afbeelding 1">
            <a:extLst>
              <a:ext uri="{FF2B5EF4-FFF2-40B4-BE49-F238E27FC236}">
                <a16:creationId xmlns:a16="http://schemas.microsoft.com/office/drawing/2014/main" id="{E286F6CE-C130-4066-9D47-93028ED90174}"/>
              </a:ext>
            </a:extLst>
          </p:cNvPr>
          <p:cNvSpPr>
            <a:spLocks noGrp="1" noRot="1" noChangeAspect="1" noChangeArrowheads="1" noTextEdit="1"/>
          </p:cNvSpPr>
          <p:nvPr>
            <p:ph type="sldImg"/>
          </p:nvPr>
        </p:nvSpPr>
        <p:spPr>
          <a:ln/>
        </p:spPr>
      </p:sp>
      <p:sp>
        <p:nvSpPr>
          <p:cNvPr id="35843" name="Tijdelijke aanduiding voor notities 2">
            <a:extLst>
              <a:ext uri="{FF2B5EF4-FFF2-40B4-BE49-F238E27FC236}">
                <a16:creationId xmlns:a16="http://schemas.microsoft.com/office/drawing/2014/main" id="{6CB39304-7137-4C21-B410-EEE2B573368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nl-NL" b="1">
                <a:latin typeface="Times New Roman" panose="02020603050405020304" pitchFamily="18" charset="0"/>
              </a:rPr>
              <a:t>V Under influence and partnership, our ambition is for </a:t>
            </a:r>
            <a:r>
              <a:rPr lang="en-US" altLang="nl-NL" b="1"/>
              <a:t>National Societies and the IFRC to successfully influence climate related laws, policies, plans and investments to prioritize the needs of the most vulnerable, and that we are increasingly recognized and consulted in this role. We also want to establish new partnerships with organizations and networks that strengthen are work and visibility in addressing climate change.</a:t>
            </a:r>
            <a:endParaRPr lang="en-GB" altLang="nl-NL" b="1">
              <a:latin typeface="Times New Roman" panose="02020603050405020304" pitchFamily="18" charset="0"/>
            </a:endParaRPr>
          </a:p>
          <a:p>
            <a:pPr eaLnBrk="1" hangingPunct="1"/>
            <a:endParaRPr lang="en-US" altLang="nl-NL"/>
          </a:p>
          <a:p>
            <a:pPr eaLnBrk="1" hangingPunct="1">
              <a:spcBef>
                <a:spcPct val="0"/>
              </a:spcBef>
            </a:pPr>
            <a:r>
              <a:rPr lang="en-GB" altLang="nl-NL">
                <a:latin typeface="Times New Roman" panose="02020603050405020304" pitchFamily="18" charset="0"/>
              </a:rPr>
              <a:t>Policy dialogue – advocacy or humanitarian diplomacy – is necessary as we believe many international commitments made by governments are not yet implemented nationally or locally, or in a way that builds the resilience of the most vulnerable people.</a:t>
            </a:r>
            <a:br>
              <a:rPr lang="en-GB" altLang="nl-NL">
                <a:latin typeface="Times New Roman" panose="02020603050405020304" pitchFamily="18" charset="0"/>
              </a:rPr>
            </a:br>
            <a:endParaRPr lang="en-GB" altLang="nl-NL">
              <a:latin typeface="Times New Roman" panose="02020603050405020304" pitchFamily="18" charset="0"/>
            </a:endParaRPr>
          </a:p>
          <a:p>
            <a:pPr eaLnBrk="1" hangingPunct="1">
              <a:spcBef>
                <a:spcPct val="0"/>
              </a:spcBef>
            </a:pPr>
            <a:r>
              <a:rPr lang="en-US" altLang="nl-NL"/>
              <a:t>Red Cross Red Crescent can engage in policy dialogues to ensure the most vulnerable people are addressed in adaptation planning in all countries. </a:t>
            </a:r>
            <a:r>
              <a:rPr lang="en-GB" altLang="nl-NL">
                <a:latin typeface="Times New Roman" panose="02020603050405020304" pitchFamily="18" charset="0"/>
              </a:rPr>
              <a:t>Our aims and key messages to pursue in the policy dialogues are </a:t>
            </a:r>
            <a:r>
              <a:rPr lang="en-AU" altLang="nl-NL">
                <a:latin typeface="Times New Roman" panose="02020603050405020304" pitchFamily="18" charset="0"/>
              </a:rPr>
              <a:t>set out within </a:t>
            </a:r>
            <a:r>
              <a:rPr lang="nl-NL" altLang="nl-NL" err="1"/>
              <a:t>the</a:t>
            </a:r>
            <a:r>
              <a:rPr lang="nl-NL" altLang="nl-NL"/>
              <a:t> IFRC Framework </a:t>
            </a:r>
            <a:r>
              <a:rPr lang="nl-NL" altLang="nl-NL" err="1"/>
              <a:t>for</a:t>
            </a:r>
            <a:r>
              <a:rPr lang="nl-NL" altLang="nl-NL"/>
              <a:t> </a:t>
            </a:r>
            <a:r>
              <a:rPr lang="nl-NL" altLang="nl-NL" err="1"/>
              <a:t>Climate</a:t>
            </a:r>
            <a:r>
              <a:rPr lang="nl-NL" altLang="nl-NL"/>
              <a:t> Action </a:t>
            </a:r>
            <a:r>
              <a:rPr lang="nl-NL" altLang="nl-NL" err="1"/>
              <a:t>towards</a:t>
            </a:r>
            <a:r>
              <a:rPr lang="nl-NL" altLang="nl-NL"/>
              <a:t> 2020. </a:t>
            </a:r>
          </a:p>
          <a:p>
            <a:pPr eaLnBrk="1" hangingPunct="1">
              <a:spcBef>
                <a:spcPct val="0"/>
              </a:spcBef>
            </a:pPr>
            <a:endParaRPr lang="nl-NL" altLang="nl-NL"/>
          </a:p>
          <a:p>
            <a:pPr eaLnBrk="1" hangingPunct="1">
              <a:spcBef>
                <a:spcPct val="0"/>
              </a:spcBef>
            </a:pPr>
            <a:r>
              <a:rPr lang="en-US" altLang="nl-NL"/>
              <a:t>As recognized auxiliaries to their governments, National Societies are a key actor supporting public authorities in addressing climate risks and often have seats in major decision-making fora at the national level. At the international level, the IFRC is in a strong position to contribute to the development of global and regional policies and frameworks, and to strengthen the position of the Movement with multilateral </a:t>
            </a:r>
            <a:r>
              <a:rPr lang="en-US" altLang="nl-NL" err="1"/>
              <a:t>organisations</a:t>
            </a:r>
            <a:r>
              <a:rPr lang="en-US" altLang="nl-NL"/>
              <a:t> and financial institutions. Together we can help shape decisions, policies and investments to ensure that the most vulnerable people are prioritized. </a:t>
            </a:r>
          </a:p>
          <a:p>
            <a:pPr eaLnBrk="1" hangingPunct="1">
              <a:spcBef>
                <a:spcPct val="0"/>
              </a:spcBef>
            </a:pPr>
            <a:endParaRPr lang="en-US" altLang="nl-NL"/>
          </a:p>
          <a:p>
            <a:pPr eaLnBrk="1" hangingPunct="1">
              <a:spcBef>
                <a:spcPct val="0"/>
              </a:spcBef>
            </a:pPr>
            <a:r>
              <a:rPr lang="en-US" altLang="nl-NL"/>
              <a:t>In Module 3, you can find many more ideas on which key messages and approaches are needed to in our national level policy dialogues. </a:t>
            </a:r>
          </a:p>
          <a:p>
            <a:pPr eaLnBrk="1" hangingPunct="1"/>
            <a:r>
              <a:rPr lang="en-GB" altLang="nl-NL">
                <a:latin typeface="Times New Roman" panose="02020603050405020304" pitchFamily="18" charset="0"/>
              </a:rPr>
              <a:t> </a:t>
            </a:r>
            <a:endParaRPr lang="nl-NL" altLang="nl-NL"/>
          </a:p>
          <a:p>
            <a:pPr eaLnBrk="1" hangingPunct="1"/>
            <a:endParaRPr lang="en-US" altLang="nl-NL"/>
          </a:p>
        </p:txBody>
      </p:sp>
      <p:sp>
        <p:nvSpPr>
          <p:cNvPr id="35844" name="Tijdelijke aanduiding voor dianummer 3">
            <a:extLst>
              <a:ext uri="{FF2B5EF4-FFF2-40B4-BE49-F238E27FC236}">
                <a16:creationId xmlns:a16="http://schemas.microsoft.com/office/drawing/2014/main" id="{3828DB05-CC88-4469-8D5F-5CB5F55233C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04863" indent="-3095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382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7335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2288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6860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31432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6004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40576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22FB5DA-8815-4E3C-800D-6F1A958D25B7}" type="slidenum">
              <a:rPr lang="da-DK" altLang="nl-NL" sz="1300" smtClean="0"/>
              <a:pPr>
                <a:spcBef>
                  <a:spcPct val="0"/>
                </a:spcBef>
              </a:pPr>
              <a:t>23</a:t>
            </a:fld>
            <a:endParaRPr lang="da-DK" altLang="nl-NL" sz="13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jdelijke aanduiding voor dia-afbeelding 1">
            <a:extLst>
              <a:ext uri="{FF2B5EF4-FFF2-40B4-BE49-F238E27FC236}">
                <a16:creationId xmlns:a16="http://schemas.microsoft.com/office/drawing/2014/main" id="{239C401A-F8D9-4127-A273-A71D93549AFE}"/>
              </a:ext>
            </a:extLst>
          </p:cNvPr>
          <p:cNvSpPr>
            <a:spLocks noGrp="1" noRot="1" noChangeAspect="1" noChangeArrowheads="1" noTextEdit="1"/>
          </p:cNvSpPr>
          <p:nvPr>
            <p:ph type="sldImg"/>
          </p:nvPr>
        </p:nvSpPr>
        <p:spPr>
          <a:ln/>
        </p:spPr>
      </p:sp>
      <p:sp>
        <p:nvSpPr>
          <p:cNvPr id="37891" name="Tijdelijke aanduiding voor notities 2">
            <a:extLst>
              <a:ext uri="{FF2B5EF4-FFF2-40B4-BE49-F238E27FC236}">
                <a16:creationId xmlns:a16="http://schemas.microsoft.com/office/drawing/2014/main" id="{3C00AC25-5441-4726-ACBA-B40AC1DBF10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650"/>
              </a:spcAft>
            </a:pPr>
            <a:r>
              <a:rPr lang="en-GB" altLang="nl-NL" b="1">
                <a:latin typeface="Times New Roman" panose="02020603050405020304" pitchFamily="18" charset="0"/>
              </a:rPr>
              <a:t>IV Establishing and enhancing partnerships</a:t>
            </a:r>
          </a:p>
          <a:p>
            <a:pPr eaLnBrk="1" hangingPunct="1">
              <a:spcBef>
                <a:spcPct val="0"/>
              </a:spcBef>
              <a:spcAft>
                <a:spcPts val="650"/>
              </a:spcAft>
            </a:pPr>
            <a:endParaRPr lang="en-GB" altLang="nl-NL" b="1">
              <a:latin typeface="Times New Roman" panose="02020603050405020304" pitchFamily="18" charset="0"/>
            </a:endParaRPr>
          </a:p>
          <a:p>
            <a:pPr eaLnBrk="1" hangingPunct="1">
              <a:spcBef>
                <a:spcPct val="0"/>
              </a:spcBef>
              <a:spcAft>
                <a:spcPts val="650"/>
              </a:spcAft>
            </a:pPr>
            <a:r>
              <a:rPr lang="en-GB" altLang="nl-NL">
                <a:latin typeface="Times New Roman" panose="02020603050405020304" pitchFamily="18" charset="0"/>
              </a:rPr>
              <a:t>Addressing climate change cannot be done in isolation. It is key to work together with different sectors, to understand and address climate risks holistically. </a:t>
            </a:r>
          </a:p>
          <a:p>
            <a:pPr eaLnBrk="1" hangingPunct="1">
              <a:spcBef>
                <a:spcPct val="0"/>
              </a:spcBef>
              <a:spcAft>
                <a:spcPts val="650"/>
              </a:spcAft>
            </a:pPr>
            <a:r>
              <a:rPr lang="en-GB" altLang="nl-NL">
                <a:latin typeface="Times New Roman" panose="02020603050405020304" pitchFamily="18" charset="0"/>
              </a:rPr>
              <a:t>Risk assessments require inputs from climate experts: for instance a very important partner is the national Hydro-Meteorological office. Risk reduction often requires partnerships with governments, NGOs, businesses, and others. National Societies</a:t>
            </a:r>
            <a:r>
              <a:rPr lang="en-GB" altLang="en-US">
                <a:latin typeface="Times New Roman" panose="02020603050405020304" pitchFamily="18" charset="0"/>
              </a:rPr>
              <a:t>’</a:t>
            </a:r>
            <a:r>
              <a:rPr lang="en-GB" altLang="nl-NL">
                <a:latin typeface="Times New Roman" panose="02020603050405020304" pitchFamily="18" charset="0"/>
              </a:rPr>
              <a:t> local reach puts them in a strong position to help bridge the gaps between national and local stakeholders.</a:t>
            </a:r>
          </a:p>
          <a:p>
            <a:pPr eaLnBrk="1" hangingPunct="1">
              <a:spcBef>
                <a:spcPct val="0"/>
              </a:spcBef>
              <a:spcAft>
                <a:spcPts val="650"/>
              </a:spcAft>
            </a:pPr>
            <a:endParaRPr lang="en-GB" altLang="nl-NL">
              <a:latin typeface="Times New Roman" panose="02020603050405020304" pitchFamily="18" charset="0"/>
            </a:endParaRPr>
          </a:p>
          <a:p>
            <a:pPr eaLnBrk="1" hangingPunct="1">
              <a:spcBef>
                <a:spcPct val="0"/>
              </a:spcBef>
              <a:spcAft>
                <a:spcPts val="650"/>
              </a:spcAft>
            </a:pPr>
            <a:r>
              <a:rPr lang="en-GB" altLang="nl-NL">
                <a:latin typeface="Times New Roman" panose="02020603050405020304" pitchFamily="18" charset="0"/>
              </a:rPr>
              <a:t>In this slide, you can make a reference to the beginning of the presentation and discuss with the audience who the NSs are already working with. </a:t>
            </a:r>
          </a:p>
          <a:p>
            <a:pPr eaLnBrk="1" hangingPunct="1"/>
            <a:endParaRPr lang="nl-NL" altLang="nl-NL"/>
          </a:p>
        </p:txBody>
      </p:sp>
      <p:sp>
        <p:nvSpPr>
          <p:cNvPr id="37892" name="Tijdelijke aanduiding voor dianummer 3">
            <a:extLst>
              <a:ext uri="{FF2B5EF4-FFF2-40B4-BE49-F238E27FC236}">
                <a16:creationId xmlns:a16="http://schemas.microsoft.com/office/drawing/2014/main" id="{938CE4C9-621E-4759-BA1C-4CB2D3226C4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04863" indent="-3095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382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7335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2288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6860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31432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6004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40576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02F8DBC0-8802-49CD-87A8-17FE76B3CFFF}" type="slidenum">
              <a:rPr lang="da-DK" altLang="nl-NL" sz="1300" smtClean="0"/>
              <a:pPr>
                <a:spcBef>
                  <a:spcPct val="0"/>
                </a:spcBef>
              </a:pPr>
              <a:t>24</a:t>
            </a:fld>
            <a:endParaRPr lang="da-DK" altLang="nl-NL"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B015DF7E-769B-40C6-8A09-31F1545CF5F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88097D8-E1C7-49CC-98B2-0187170AA8A2}"/>
              </a:ext>
            </a:extLst>
          </p:cNvPr>
          <p:cNvSpPr>
            <a:spLocks noGrp="1"/>
          </p:cNvSpPr>
          <p:nvPr>
            <p:ph type="body" idx="1"/>
          </p:nvPr>
        </p:nvSpPr>
        <p:spPr/>
        <p:txBody>
          <a:bodyPr/>
          <a:lstStyle/>
          <a:p>
            <a:pPr>
              <a:defRPr/>
            </a:pPr>
            <a:r>
              <a:rPr lang="da-DK"/>
              <a:t>All </a:t>
            </a:r>
            <a:r>
              <a:rPr lang="da-DK" err="1"/>
              <a:t>Movement</a:t>
            </a:r>
            <a:r>
              <a:rPr lang="da-DK"/>
              <a:t> </a:t>
            </a:r>
            <a:r>
              <a:rPr lang="da-DK" err="1"/>
              <a:t>entities</a:t>
            </a:r>
            <a:r>
              <a:rPr lang="da-DK"/>
              <a:t> have – and must show – </a:t>
            </a:r>
            <a:r>
              <a:rPr lang="da-DK" err="1"/>
              <a:t>responsibility</a:t>
            </a:r>
            <a:r>
              <a:rPr lang="da-DK"/>
              <a:t> for </a:t>
            </a:r>
            <a:r>
              <a:rPr lang="da-DK" err="1"/>
              <a:t>minimizing</a:t>
            </a:r>
            <a:r>
              <a:rPr lang="da-DK"/>
              <a:t> </a:t>
            </a:r>
            <a:r>
              <a:rPr lang="da-DK" err="1"/>
              <a:t>their</a:t>
            </a:r>
            <a:r>
              <a:rPr lang="da-DK"/>
              <a:t> </a:t>
            </a:r>
            <a:r>
              <a:rPr lang="da-DK" err="1"/>
              <a:t>environmental</a:t>
            </a:r>
            <a:r>
              <a:rPr lang="da-DK"/>
              <a:t> </a:t>
            </a:r>
            <a:r>
              <a:rPr lang="da-DK" err="1"/>
              <a:t>footprint</a:t>
            </a:r>
            <a:r>
              <a:rPr lang="da-DK"/>
              <a:t> and greenhouse gas (GHG) emissions.</a:t>
            </a:r>
          </a:p>
          <a:p>
            <a:pPr>
              <a:defRPr/>
            </a:pPr>
            <a:endParaRPr lang="da-DK"/>
          </a:p>
          <a:p>
            <a:pPr>
              <a:defRPr/>
            </a:pPr>
            <a:r>
              <a:rPr lang="da-DK"/>
              <a:t>National </a:t>
            </a:r>
            <a:r>
              <a:rPr lang="da-DK" err="1"/>
              <a:t>Societies</a:t>
            </a:r>
            <a:r>
              <a:rPr lang="da-DK"/>
              <a:t> </a:t>
            </a:r>
            <a:r>
              <a:rPr lang="da-DK" err="1"/>
              <a:t>can</a:t>
            </a:r>
            <a:r>
              <a:rPr lang="da-DK"/>
              <a:t> </a:t>
            </a:r>
            <a:r>
              <a:rPr lang="da-DK" err="1"/>
              <a:t>help</a:t>
            </a:r>
            <a:r>
              <a:rPr lang="da-DK"/>
              <a:t> </a:t>
            </a:r>
            <a:r>
              <a:rPr lang="da-DK" err="1"/>
              <a:t>reduce</a:t>
            </a:r>
            <a:r>
              <a:rPr lang="da-DK"/>
              <a:t> GHG emissions </a:t>
            </a:r>
            <a:r>
              <a:rPr lang="da-DK" b="1" err="1"/>
              <a:t>within</a:t>
            </a:r>
            <a:r>
              <a:rPr lang="da-DK" b="1"/>
              <a:t> </a:t>
            </a:r>
            <a:r>
              <a:rPr lang="da-DK" b="1" err="1"/>
              <a:t>their</a:t>
            </a:r>
            <a:r>
              <a:rPr lang="da-DK" b="1"/>
              <a:t> </a:t>
            </a:r>
            <a:r>
              <a:rPr lang="da-DK" b="1" err="1"/>
              <a:t>programming</a:t>
            </a:r>
            <a:r>
              <a:rPr lang="da-DK"/>
              <a:t>, for </a:t>
            </a:r>
            <a:r>
              <a:rPr lang="da-DK" err="1"/>
              <a:t>instance</a:t>
            </a:r>
            <a:r>
              <a:rPr lang="da-DK"/>
              <a:t> by </a:t>
            </a:r>
            <a:r>
              <a:rPr lang="da-DK" err="1"/>
              <a:t>seeking</a:t>
            </a:r>
            <a:r>
              <a:rPr lang="da-DK"/>
              <a:t> </a:t>
            </a:r>
            <a:r>
              <a:rPr lang="da-DK" err="1"/>
              <a:t>synergies</a:t>
            </a:r>
            <a:r>
              <a:rPr lang="da-DK"/>
              <a:t> </a:t>
            </a:r>
            <a:r>
              <a:rPr lang="da-DK" err="1"/>
              <a:t>between</a:t>
            </a:r>
            <a:r>
              <a:rPr lang="da-DK"/>
              <a:t> the </a:t>
            </a:r>
            <a:r>
              <a:rPr lang="da-DK" err="1"/>
              <a:t>risk</a:t>
            </a:r>
            <a:r>
              <a:rPr lang="da-DK"/>
              <a:t> </a:t>
            </a:r>
            <a:r>
              <a:rPr lang="da-DK" err="1"/>
              <a:t>reduction</a:t>
            </a:r>
            <a:r>
              <a:rPr lang="da-DK"/>
              <a:t>, </a:t>
            </a:r>
            <a:r>
              <a:rPr lang="da-DK" err="1"/>
              <a:t>climate</a:t>
            </a:r>
            <a:r>
              <a:rPr lang="da-DK"/>
              <a:t> </a:t>
            </a:r>
            <a:r>
              <a:rPr lang="da-DK" err="1"/>
              <a:t>change</a:t>
            </a:r>
            <a:r>
              <a:rPr lang="da-DK"/>
              <a:t> adaptation or </a:t>
            </a:r>
            <a:r>
              <a:rPr lang="da-DK" err="1"/>
              <a:t>health</a:t>
            </a:r>
            <a:r>
              <a:rPr lang="da-DK"/>
              <a:t> </a:t>
            </a:r>
            <a:r>
              <a:rPr lang="da-DK" err="1"/>
              <a:t>efforts</a:t>
            </a:r>
            <a:r>
              <a:rPr lang="da-DK"/>
              <a:t>; an </a:t>
            </a:r>
            <a:r>
              <a:rPr lang="da-DK" err="1"/>
              <a:t>onbvious</a:t>
            </a:r>
            <a:r>
              <a:rPr lang="da-DK"/>
              <a:t> </a:t>
            </a:r>
            <a:r>
              <a:rPr lang="da-DK" err="1"/>
              <a:t>example</a:t>
            </a:r>
            <a:r>
              <a:rPr lang="da-DK"/>
              <a:t> is </a:t>
            </a:r>
            <a:r>
              <a:rPr lang="da-DK" err="1"/>
              <a:t>how</a:t>
            </a:r>
            <a:r>
              <a:rPr lang="da-DK"/>
              <a:t> </a:t>
            </a:r>
            <a:r>
              <a:rPr lang="da-DK" err="1"/>
              <a:t>tree-planing</a:t>
            </a:r>
            <a:r>
              <a:rPr lang="da-DK"/>
              <a:t> </a:t>
            </a:r>
            <a:r>
              <a:rPr lang="da-DK" err="1"/>
              <a:t>programmes</a:t>
            </a:r>
            <a:r>
              <a:rPr lang="da-DK"/>
              <a:t> </a:t>
            </a:r>
            <a:r>
              <a:rPr lang="da-DK" err="1"/>
              <a:t>can</a:t>
            </a:r>
            <a:r>
              <a:rPr lang="da-DK"/>
              <a:t> </a:t>
            </a:r>
            <a:r>
              <a:rPr lang="da-DK" err="1"/>
              <a:t>be</a:t>
            </a:r>
            <a:r>
              <a:rPr lang="da-DK"/>
              <a:t> a </a:t>
            </a:r>
            <a:r>
              <a:rPr lang="da-DK" err="1"/>
              <a:t>win-win</a:t>
            </a:r>
            <a:r>
              <a:rPr lang="da-DK"/>
              <a:t> situation:</a:t>
            </a:r>
          </a:p>
          <a:p>
            <a:pPr>
              <a:defRPr/>
            </a:pPr>
            <a:endParaRPr lang="da-DK"/>
          </a:p>
          <a:p>
            <a:pPr marL="185766" indent="-185766">
              <a:buFont typeface="Arial" panose="020B0604020202020204" pitchFamily="34" charset="0"/>
              <a:buChar char="•"/>
              <a:defRPr/>
            </a:pPr>
            <a:r>
              <a:rPr lang="en-GB"/>
              <a:t>Tree planting on a large scale helps </a:t>
            </a:r>
            <a:r>
              <a:rPr lang="en-GB" b="1"/>
              <a:t>both to mitigate climate change and adapt to it, and brings a range of health and economic benefits</a:t>
            </a:r>
            <a:r>
              <a:rPr lang="en-GB"/>
              <a:t>. Growing trees absorb carbon dioxide (CO2), one of the main greenhouse gases causing global warming; it is locked in while the trees remain alive.</a:t>
            </a:r>
          </a:p>
          <a:p>
            <a:pPr marL="185766" indent="-185766">
              <a:buFont typeface="Arial" panose="020B0604020202020204" pitchFamily="34" charset="0"/>
              <a:buChar char="•"/>
              <a:defRPr/>
            </a:pPr>
            <a:r>
              <a:rPr lang="en-GB"/>
              <a:t>Trees also prevent soil erosion and land degradation, lowering the risk of landslides and floods and potentially increasing crop yields. They give shade during heatwaves and provide non-timber products that can sustain livelihoods (fodder, green manure, feed for livestock). Mangrove forests shield coasts from wave damage in typhoons and storms: they can reduce a 1.5 metre wave to ripples and are seven times more cost-effective than dykes.</a:t>
            </a:r>
          </a:p>
          <a:p>
            <a:pPr>
              <a:defRPr/>
            </a:pPr>
            <a:endParaRPr lang="en-GB"/>
          </a:p>
          <a:p>
            <a:pPr>
              <a:defRPr/>
            </a:pPr>
            <a:r>
              <a:rPr lang="da-DK"/>
              <a:t>National </a:t>
            </a:r>
            <a:r>
              <a:rPr lang="da-DK" err="1"/>
              <a:t>Societies</a:t>
            </a:r>
            <a:r>
              <a:rPr lang="da-DK"/>
              <a:t> </a:t>
            </a:r>
            <a:r>
              <a:rPr lang="da-DK" err="1"/>
              <a:t>can</a:t>
            </a:r>
            <a:r>
              <a:rPr lang="da-DK"/>
              <a:t> </a:t>
            </a:r>
            <a:r>
              <a:rPr lang="da-DK" err="1"/>
              <a:t>help</a:t>
            </a:r>
            <a:r>
              <a:rPr lang="da-DK"/>
              <a:t> </a:t>
            </a:r>
            <a:r>
              <a:rPr lang="da-DK" err="1"/>
              <a:t>minimizing</a:t>
            </a:r>
            <a:r>
              <a:rPr lang="da-DK"/>
              <a:t> </a:t>
            </a:r>
            <a:r>
              <a:rPr lang="da-DK" err="1"/>
              <a:t>their</a:t>
            </a:r>
            <a:r>
              <a:rPr lang="da-DK"/>
              <a:t> </a:t>
            </a:r>
            <a:r>
              <a:rPr lang="da-DK" err="1"/>
              <a:t>environmental</a:t>
            </a:r>
            <a:r>
              <a:rPr lang="da-DK"/>
              <a:t> </a:t>
            </a:r>
            <a:r>
              <a:rPr lang="da-DK" err="1"/>
              <a:t>footprint</a:t>
            </a:r>
            <a:r>
              <a:rPr lang="da-DK"/>
              <a:t> and GHG emissions </a:t>
            </a:r>
            <a:r>
              <a:rPr lang="da-DK" i="1" err="1"/>
              <a:t>within</a:t>
            </a:r>
            <a:r>
              <a:rPr lang="da-DK" i="1"/>
              <a:t> </a:t>
            </a:r>
            <a:r>
              <a:rPr lang="da-DK" i="1" err="1"/>
              <a:t>their</a:t>
            </a:r>
            <a:r>
              <a:rPr lang="da-DK" i="1"/>
              <a:t> </a:t>
            </a:r>
            <a:r>
              <a:rPr lang="da-DK" i="1" err="1"/>
              <a:t>own</a:t>
            </a:r>
            <a:r>
              <a:rPr lang="da-DK" i="1"/>
              <a:t> </a:t>
            </a:r>
            <a:r>
              <a:rPr lang="da-DK" i="1" err="1"/>
              <a:t>activities</a:t>
            </a:r>
            <a:r>
              <a:rPr lang="da-DK"/>
              <a:t> – by </a:t>
            </a:r>
            <a:r>
              <a:rPr lang="da-DK" err="1"/>
              <a:t>engaging</a:t>
            </a:r>
            <a:r>
              <a:rPr lang="da-DK"/>
              <a:t> in and </a:t>
            </a:r>
            <a:r>
              <a:rPr lang="da-DK" err="1"/>
              <a:t>adhering</a:t>
            </a:r>
            <a:r>
              <a:rPr lang="da-DK"/>
              <a:t> to the IFRC's Green </a:t>
            </a:r>
            <a:r>
              <a:rPr lang="da-DK" err="1"/>
              <a:t>Response</a:t>
            </a:r>
            <a:r>
              <a:rPr lang="da-DK"/>
              <a:t> guidelines (still under </a:t>
            </a:r>
            <a:r>
              <a:rPr lang="da-DK" err="1"/>
              <a:t>dvelopment</a:t>
            </a:r>
            <a:r>
              <a:rPr lang="da-DK"/>
              <a:t>) – </a:t>
            </a:r>
            <a:r>
              <a:rPr lang="da-DK" err="1"/>
              <a:t>see</a:t>
            </a:r>
            <a:r>
              <a:rPr lang="da-DK"/>
              <a:t> websites </a:t>
            </a:r>
            <a:r>
              <a:rPr lang="da-DK" err="1"/>
              <a:t>here</a:t>
            </a:r>
            <a:r>
              <a:rPr lang="da-DK"/>
              <a:t>: https://media.ifrc.org/ifrc/green-response/</a:t>
            </a:r>
          </a:p>
          <a:p>
            <a:pPr>
              <a:defRPr/>
            </a:pPr>
            <a:endParaRPr lang="da-DK"/>
          </a:p>
          <a:p>
            <a:pPr>
              <a:defRPr/>
            </a:pPr>
            <a:r>
              <a:rPr lang="en-GB"/>
              <a:t>'Greening' of the National </a:t>
            </a:r>
            <a:r>
              <a:rPr lang="en-GB" err="1"/>
              <a:t>Soceity</a:t>
            </a:r>
            <a:r>
              <a:rPr lang="en-GB"/>
              <a:t> includes dedicated efforts in </a:t>
            </a:r>
            <a:r>
              <a:rPr lang="en-GB" err="1"/>
              <a:t>recyceling</a:t>
            </a:r>
            <a:r>
              <a:rPr lang="en-GB"/>
              <a:t> and saving energy – i.e. reducing flights (promote and web-meetings etc.), promoting public transportation, minimising heat/cooling needs (isolation etc.).</a:t>
            </a:r>
          </a:p>
          <a:p>
            <a:pPr>
              <a:defRPr/>
            </a:pPr>
            <a:endParaRPr lang="en-GB"/>
          </a:p>
          <a:p>
            <a:pPr>
              <a:defRPr/>
            </a:pPr>
            <a:r>
              <a:rPr lang="en-GB"/>
              <a:t>But for years to come it may still be unrealistic for an organisation to achieve 'carbon neutrality' – so </a:t>
            </a:r>
            <a:r>
              <a:rPr lang="da-DK"/>
              <a:t>for the GHG emission </a:t>
            </a:r>
            <a:r>
              <a:rPr lang="da-DK" err="1"/>
              <a:t>that</a:t>
            </a:r>
            <a:r>
              <a:rPr lang="da-DK"/>
              <a:t> </a:t>
            </a:r>
            <a:r>
              <a:rPr lang="da-DK" err="1"/>
              <a:t>cannot</a:t>
            </a:r>
            <a:r>
              <a:rPr lang="da-DK"/>
              <a:t> </a:t>
            </a:r>
            <a:r>
              <a:rPr lang="da-DK" err="1"/>
              <a:t>be</a:t>
            </a:r>
            <a:r>
              <a:rPr lang="da-DK"/>
              <a:t> </a:t>
            </a:r>
            <a:r>
              <a:rPr lang="da-DK" err="1"/>
              <a:t>avoided</a:t>
            </a:r>
            <a:r>
              <a:rPr lang="da-DK"/>
              <a:t> </a:t>
            </a:r>
            <a:r>
              <a:rPr lang="da-DK" err="1"/>
              <a:t>yet</a:t>
            </a:r>
            <a:r>
              <a:rPr lang="da-DK"/>
              <a:t>, </a:t>
            </a:r>
            <a:r>
              <a:rPr lang="da-DK" err="1"/>
              <a:t>there</a:t>
            </a:r>
            <a:r>
              <a:rPr lang="da-DK"/>
              <a:t> </a:t>
            </a:r>
            <a:r>
              <a:rPr lang="da-DK" err="1"/>
              <a:t>are</a:t>
            </a:r>
            <a:r>
              <a:rPr lang="da-DK"/>
              <a:t> </a:t>
            </a:r>
            <a:r>
              <a:rPr lang="da-DK" err="1"/>
              <a:t>many</a:t>
            </a:r>
            <a:r>
              <a:rPr lang="da-DK"/>
              <a:t> options for </a:t>
            </a:r>
            <a:r>
              <a:rPr lang="da-DK" err="1"/>
              <a:t>funding</a:t>
            </a:r>
            <a:r>
              <a:rPr lang="da-DK"/>
              <a:t> </a:t>
            </a:r>
            <a:r>
              <a:rPr lang="da-DK" err="1"/>
              <a:t>certified</a:t>
            </a:r>
            <a:r>
              <a:rPr lang="da-DK"/>
              <a:t> "</a:t>
            </a:r>
            <a:r>
              <a:rPr lang="da-DK" err="1"/>
              <a:t>climate</a:t>
            </a:r>
            <a:r>
              <a:rPr lang="da-DK"/>
              <a:t> </a:t>
            </a:r>
            <a:r>
              <a:rPr lang="da-DK" err="1"/>
              <a:t>compensation</a:t>
            </a:r>
            <a:r>
              <a:rPr lang="da-DK"/>
              <a:t>" </a:t>
            </a:r>
            <a:r>
              <a:rPr lang="da-DK" err="1"/>
              <a:t>projects</a:t>
            </a:r>
            <a:r>
              <a:rPr lang="da-DK"/>
              <a:t>. </a:t>
            </a:r>
            <a:r>
              <a:rPr lang="da-DK" err="1"/>
              <a:t>Some</a:t>
            </a:r>
            <a:r>
              <a:rPr lang="da-DK"/>
              <a:t> </a:t>
            </a:r>
            <a:r>
              <a:rPr lang="da-DK" err="1"/>
              <a:t>may</a:t>
            </a:r>
            <a:r>
              <a:rPr lang="da-DK"/>
              <a:t> </a:t>
            </a:r>
            <a:r>
              <a:rPr lang="da-DK" err="1"/>
              <a:t>only</a:t>
            </a:r>
            <a:r>
              <a:rPr lang="da-DK"/>
              <a:t> </a:t>
            </a:r>
            <a:r>
              <a:rPr lang="da-DK" err="1"/>
              <a:t>be</a:t>
            </a:r>
            <a:r>
              <a:rPr lang="da-DK"/>
              <a:t> </a:t>
            </a:r>
            <a:r>
              <a:rPr lang="da-DK" err="1"/>
              <a:t>reducing</a:t>
            </a:r>
            <a:r>
              <a:rPr lang="da-DK"/>
              <a:t> </a:t>
            </a:r>
            <a:r>
              <a:rPr lang="da-DK" err="1"/>
              <a:t>emisisons</a:t>
            </a:r>
            <a:r>
              <a:rPr lang="da-DK"/>
              <a:t> (like </a:t>
            </a:r>
            <a:r>
              <a:rPr lang="da-DK" err="1"/>
              <a:t>investing</a:t>
            </a:r>
            <a:r>
              <a:rPr lang="da-DK"/>
              <a:t> in solar panels), </a:t>
            </a:r>
            <a:r>
              <a:rPr lang="da-DK" err="1"/>
              <a:t>others</a:t>
            </a:r>
            <a:r>
              <a:rPr lang="da-DK"/>
              <a:t> – like </a:t>
            </a:r>
            <a:r>
              <a:rPr lang="da-DK" err="1"/>
              <a:t>reforestation</a:t>
            </a:r>
            <a:r>
              <a:rPr lang="da-DK"/>
              <a:t> or energy-efficient </a:t>
            </a:r>
            <a:r>
              <a:rPr lang="da-DK" err="1"/>
              <a:t>stoves</a:t>
            </a:r>
            <a:r>
              <a:rPr lang="da-DK"/>
              <a:t> etc. – </a:t>
            </a:r>
            <a:r>
              <a:rPr lang="da-DK" err="1"/>
              <a:t>may</a:t>
            </a:r>
            <a:r>
              <a:rPr lang="da-DK"/>
              <a:t> </a:t>
            </a:r>
            <a:r>
              <a:rPr lang="da-DK" err="1"/>
              <a:t>also</a:t>
            </a:r>
            <a:r>
              <a:rPr lang="da-DK"/>
              <a:t> have adaptation, ecosystem or </a:t>
            </a:r>
            <a:r>
              <a:rPr lang="da-DK" err="1"/>
              <a:t>health</a:t>
            </a:r>
            <a:r>
              <a:rPr lang="da-DK"/>
              <a:t> </a:t>
            </a:r>
            <a:r>
              <a:rPr lang="da-DK" err="1"/>
              <a:t>benefits</a:t>
            </a:r>
            <a:r>
              <a:rPr lang="da-DK"/>
              <a:t> in line with </a:t>
            </a:r>
            <a:r>
              <a:rPr lang="da-DK" err="1"/>
              <a:t>Movement</a:t>
            </a:r>
            <a:r>
              <a:rPr lang="da-DK"/>
              <a:t> </a:t>
            </a:r>
            <a:r>
              <a:rPr lang="da-DK" err="1"/>
              <a:t>priorities</a:t>
            </a:r>
            <a:r>
              <a:rPr lang="da-DK"/>
              <a:t>.</a:t>
            </a:r>
          </a:p>
          <a:p>
            <a:pPr>
              <a:defRPr/>
            </a:pPr>
            <a:endParaRPr lang="da-DK"/>
          </a:p>
          <a:p>
            <a:pPr>
              <a:defRPr/>
            </a:pPr>
            <a:r>
              <a:rPr lang="da-DK" err="1"/>
              <a:t>Some</a:t>
            </a:r>
            <a:r>
              <a:rPr lang="da-DK"/>
              <a:t> </a:t>
            </a:r>
            <a:r>
              <a:rPr lang="da-DK" err="1"/>
              <a:t>projects</a:t>
            </a:r>
            <a:r>
              <a:rPr lang="da-DK"/>
              <a:t> with </a:t>
            </a:r>
            <a:r>
              <a:rPr lang="da-DK" err="1"/>
              <a:t>certified</a:t>
            </a:r>
            <a:r>
              <a:rPr lang="da-DK"/>
              <a:t> "</a:t>
            </a:r>
            <a:r>
              <a:rPr lang="da-DK" err="1"/>
              <a:t>compensation</a:t>
            </a:r>
            <a:r>
              <a:rPr lang="da-DK"/>
              <a:t> </a:t>
            </a:r>
            <a:r>
              <a:rPr lang="da-DK" err="1"/>
              <a:t>projects</a:t>
            </a:r>
            <a:r>
              <a:rPr lang="da-DK"/>
              <a:t>" </a:t>
            </a:r>
            <a:r>
              <a:rPr lang="da-DK" err="1"/>
              <a:t>are</a:t>
            </a:r>
            <a:r>
              <a:rPr lang="da-DK"/>
              <a:t> </a:t>
            </a:r>
            <a:r>
              <a:rPr lang="da-DK" err="1"/>
              <a:t>listed</a:t>
            </a:r>
            <a:r>
              <a:rPr lang="da-DK"/>
              <a:t> </a:t>
            </a:r>
            <a:r>
              <a:rPr lang="da-DK" err="1"/>
              <a:t>here</a:t>
            </a:r>
            <a:r>
              <a:rPr lang="da-DK"/>
              <a:t> as </a:t>
            </a:r>
            <a:r>
              <a:rPr lang="da-DK" err="1"/>
              <a:t>examples</a:t>
            </a:r>
            <a:r>
              <a:rPr lang="da-DK"/>
              <a:t> (not as </a:t>
            </a:r>
            <a:r>
              <a:rPr lang="da-DK" err="1"/>
              <a:t>endorsement</a:t>
            </a:r>
            <a:r>
              <a:rPr lang="da-DK"/>
              <a:t>):</a:t>
            </a:r>
          </a:p>
          <a:p>
            <a:pPr>
              <a:defRPr/>
            </a:pPr>
            <a:r>
              <a:rPr lang="en-GB">
                <a:hlinkClick r:id="rId3" tooltip="Ctrl+Click to follow link&#10;https://carbonfund.org/"/>
              </a:rPr>
              <a:t>https://carbonfund.org/</a:t>
            </a:r>
            <a:br>
              <a:rPr lang="en-GB"/>
            </a:br>
            <a:r>
              <a:rPr lang="en-GB">
                <a:hlinkClick r:id="rId4" tooltip="Ctrl+Click to follow link&#10;https://www.myclimate.org/information/climate-protection-projects/"/>
              </a:rPr>
              <a:t>https://www.myclimate.org/information/climate-protection-projects/</a:t>
            </a:r>
            <a:endParaRPr lang="en-GB"/>
          </a:p>
          <a:p>
            <a:pPr>
              <a:defRPr/>
            </a:pPr>
            <a:r>
              <a:rPr lang="en-GB">
                <a:hlinkClick r:id="rId5" tooltip="Ctrl+Click to follow link&#10;https://www.atmosfair.de/en/"/>
              </a:rPr>
              <a:t>https://www.atmosfair.de/en/</a:t>
            </a:r>
            <a:endParaRPr lang="en-GB"/>
          </a:p>
          <a:p>
            <a:pPr>
              <a:defRPr/>
            </a:pPr>
            <a:r>
              <a:rPr lang="en-GB">
                <a:hlinkClick r:id="rId6" tooltip="Ctrl+Click to follow link&#10;https://www.goldstandard.org/get-involved/make-an-impact"/>
              </a:rPr>
              <a:t>https://www.goldstandard.org/get-involved/make-an-impact</a:t>
            </a:r>
            <a:endParaRPr lang="en-GB"/>
          </a:p>
          <a:p>
            <a:pPr>
              <a:defRPr/>
            </a:pPr>
            <a:endParaRPr lang="en-GB"/>
          </a:p>
        </p:txBody>
      </p:sp>
      <p:sp>
        <p:nvSpPr>
          <p:cNvPr id="39940" name="Slide Number Placeholder 3">
            <a:extLst>
              <a:ext uri="{FF2B5EF4-FFF2-40B4-BE49-F238E27FC236}">
                <a16:creationId xmlns:a16="http://schemas.microsoft.com/office/drawing/2014/main" id="{66DE5BC3-18FE-470D-96C6-D31A1A706F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804863" indent="-309563">
              <a:defRPr>
                <a:solidFill>
                  <a:schemeClr val="tx1"/>
                </a:solidFill>
                <a:latin typeface="Arial" panose="020B0604020202020204" pitchFamily="34" charset="0"/>
                <a:ea typeface="MS PGothic" panose="020B0600070205080204" pitchFamily="34" charset="-128"/>
              </a:defRPr>
            </a:lvl2pPr>
            <a:lvl3pPr marL="1238250" indent="-247650">
              <a:defRPr>
                <a:solidFill>
                  <a:schemeClr val="tx1"/>
                </a:solidFill>
                <a:latin typeface="Arial" panose="020B0604020202020204" pitchFamily="34" charset="0"/>
                <a:ea typeface="MS PGothic" panose="020B0600070205080204" pitchFamily="34" charset="-128"/>
              </a:defRPr>
            </a:lvl3pPr>
            <a:lvl4pPr marL="1733550" indent="-247650">
              <a:defRPr>
                <a:solidFill>
                  <a:schemeClr val="tx1"/>
                </a:solidFill>
                <a:latin typeface="Arial" panose="020B0604020202020204" pitchFamily="34" charset="0"/>
                <a:ea typeface="MS PGothic" panose="020B0600070205080204" pitchFamily="34" charset="-128"/>
              </a:defRPr>
            </a:lvl4pPr>
            <a:lvl5pPr marL="2228850" indent="-247650">
              <a:defRPr>
                <a:solidFill>
                  <a:schemeClr val="tx1"/>
                </a:solidFill>
                <a:latin typeface="Arial" panose="020B0604020202020204" pitchFamily="34" charset="0"/>
                <a:ea typeface="MS PGothic" panose="020B0600070205080204" pitchFamily="34" charset="-128"/>
              </a:defRPr>
            </a:lvl5pPr>
            <a:lvl6pPr marL="26860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32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004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576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FB23792-9C36-4E84-862D-1CBAB6DA48DC}" type="slidenum">
              <a:rPr lang="da-DK" altLang="en-US" smtClean="0"/>
              <a:pPr/>
              <a:t>25</a:t>
            </a:fld>
            <a:endParaRPr lang="da-DK"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jdelijke aanduiding voor dia-afbeelding 1">
            <a:extLst>
              <a:ext uri="{FF2B5EF4-FFF2-40B4-BE49-F238E27FC236}">
                <a16:creationId xmlns:a16="http://schemas.microsoft.com/office/drawing/2014/main" id="{D04DAB12-45E1-4273-82D8-739CC7FAD430}"/>
              </a:ext>
            </a:extLst>
          </p:cNvPr>
          <p:cNvSpPr>
            <a:spLocks noGrp="1" noRot="1" noChangeAspect="1" noChangeArrowheads="1" noTextEdit="1"/>
          </p:cNvSpPr>
          <p:nvPr>
            <p:ph type="sldImg"/>
          </p:nvPr>
        </p:nvSpPr>
        <p:spPr>
          <a:ln/>
        </p:spPr>
      </p:sp>
      <p:sp>
        <p:nvSpPr>
          <p:cNvPr id="41987" name="Tijdelijke aanduiding voor notities 2">
            <a:extLst>
              <a:ext uri="{FF2B5EF4-FFF2-40B4-BE49-F238E27FC236}">
                <a16:creationId xmlns:a16="http://schemas.microsoft.com/office/drawing/2014/main" id="{461FEA17-26B0-4775-8A23-8646C2DBFAB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en-US" dirty="0"/>
              <a:t>Tree planting </a:t>
            </a:r>
            <a:r>
              <a:rPr lang="nl-NL" altLang="en-US" dirty="0" err="1"/>
              <a:t>can</a:t>
            </a:r>
            <a:r>
              <a:rPr lang="nl-NL" altLang="en-US" dirty="0"/>
              <a:t> </a:t>
            </a:r>
            <a:r>
              <a:rPr lang="nl-NL" altLang="en-US" dirty="0" err="1"/>
              <a:t>often</a:t>
            </a:r>
            <a:r>
              <a:rPr lang="nl-NL" altLang="en-US" dirty="0"/>
              <a:t> have co-benefits of </a:t>
            </a:r>
            <a:r>
              <a:rPr lang="nl-NL" altLang="en-US" dirty="0" err="1"/>
              <a:t>both</a:t>
            </a:r>
            <a:r>
              <a:rPr lang="nl-NL" altLang="en-US" dirty="0"/>
              <a:t> </a:t>
            </a:r>
            <a:r>
              <a:rPr lang="nl-NL" altLang="en-US" dirty="0" err="1"/>
              <a:t>adaptation</a:t>
            </a:r>
            <a:r>
              <a:rPr lang="nl-NL" altLang="en-US" dirty="0"/>
              <a:t> </a:t>
            </a:r>
            <a:r>
              <a:rPr lang="nl-NL" altLang="en-US" dirty="0" err="1"/>
              <a:t>and</a:t>
            </a:r>
            <a:r>
              <a:rPr lang="nl-NL" altLang="en-US" dirty="0"/>
              <a:t> </a:t>
            </a:r>
            <a:r>
              <a:rPr lang="nl-NL" altLang="en-US" dirty="0" err="1"/>
              <a:t>mitigation</a:t>
            </a:r>
            <a:r>
              <a:rPr lang="nl-NL" altLang="en-US" dirty="0"/>
              <a:t> </a:t>
            </a:r>
            <a:r>
              <a:rPr lang="nl-NL" altLang="en-US" dirty="0" err="1"/>
              <a:t>agendas</a:t>
            </a:r>
            <a:r>
              <a:rPr lang="nl-NL" altLang="en-US" dirty="0"/>
              <a:t>. </a:t>
            </a:r>
            <a:r>
              <a:rPr lang="nl-NL" altLang="en-US" dirty="0" err="1"/>
              <a:t>While</a:t>
            </a:r>
            <a:r>
              <a:rPr lang="nl-NL" altLang="en-US" dirty="0"/>
              <a:t> </a:t>
            </a:r>
            <a:r>
              <a:rPr lang="nl-NL" altLang="en-US" dirty="0" err="1"/>
              <a:t>for</a:t>
            </a:r>
            <a:r>
              <a:rPr lang="nl-NL" altLang="en-US" dirty="0"/>
              <a:t> risk management, </a:t>
            </a:r>
            <a:r>
              <a:rPr lang="nl-NL" altLang="en-US" dirty="0" err="1"/>
              <a:t>for</a:t>
            </a:r>
            <a:r>
              <a:rPr lang="nl-NL" altLang="en-US" dirty="0"/>
              <a:t> </a:t>
            </a:r>
            <a:r>
              <a:rPr lang="nl-NL" altLang="en-US" dirty="0" err="1"/>
              <a:t>instance</a:t>
            </a:r>
            <a:r>
              <a:rPr lang="nl-NL" altLang="en-US" dirty="0"/>
              <a:t> </a:t>
            </a:r>
            <a:r>
              <a:rPr lang="nl-NL" altLang="en-US" dirty="0" err="1"/>
              <a:t>to</a:t>
            </a:r>
            <a:r>
              <a:rPr lang="nl-NL" altLang="en-US" dirty="0"/>
              <a:t> </a:t>
            </a:r>
            <a:r>
              <a:rPr lang="nl-NL" altLang="en-US" dirty="0" err="1"/>
              <a:t>better</a:t>
            </a:r>
            <a:r>
              <a:rPr lang="nl-NL" altLang="en-US" dirty="0"/>
              <a:t> manage water run off, </a:t>
            </a:r>
            <a:r>
              <a:rPr lang="nl-NL" altLang="en-US" dirty="0" err="1"/>
              <a:t>you</a:t>
            </a:r>
            <a:r>
              <a:rPr lang="nl-NL" altLang="en-US" dirty="0"/>
              <a:t> </a:t>
            </a:r>
            <a:r>
              <a:rPr lang="nl-NL" altLang="en-US" dirty="0" err="1"/>
              <a:t>may</a:t>
            </a:r>
            <a:r>
              <a:rPr lang="nl-NL" altLang="en-US" dirty="0"/>
              <a:t> </a:t>
            </a:r>
            <a:r>
              <a:rPr lang="nl-NL" altLang="en-US" dirty="0" err="1"/>
              <a:t>need</a:t>
            </a:r>
            <a:r>
              <a:rPr lang="nl-NL" altLang="en-US" dirty="0"/>
              <a:t> different trees </a:t>
            </a:r>
            <a:r>
              <a:rPr lang="nl-NL" altLang="en-US" dirty="0" err="1"/>
              <a:t>than</a:t>
            </a:r>
            <a:r>
              <a:rPr lang="nl-NL" altLang="en-US" dirty="0"/>
              <a:t> </a:t>
            </a:r>
            <a:r>
              <a:rPr lang="nl-NL" altLang="en-US" dirty="0" err="1"/>
              <a:t>for</a:t>
            </a:r>
            <a:r>
              <a:rPr lang="nl-NL" altLang="en-US" dirty="0"/>
              <a:t> </a:t>
            </a:r>
            <a:r>
              <a:rPr lang="nl-NL" altLang="en-US" dirty="0" err="1"/>
              <a:t>mitigation</a:t>
            </a:r>
            <a:r>
              <a:rPr lang="nl-NL" altLang="en-US" dirty="0"/>
              <a:t> </a:t>
            </a:r>
            <a:r>
              <a:rPr lang="nl-NL" altLang="en-US" dirty="0" err="1"/>
              <a:t>purposes</a:t>
            </a:r>
            <a:r>
              <a:rPr lang="nl-NL" altLang="en-US" dirty="0"/>
              <a:t>, </a:t>
            </a:r>
            <a:r>
              <a:rPr lang="nl-NL" altLang="en-US" dirty="0" err="1"/>
              <a:t>it</a:t>
            </a:r>
            <a:r>
              <a:rPr lang="nl-NL" altLang="en-US" dirty="0"/>
              <a:t> </a:t>
            </a:r>
            <a:r>
              <a:rPr lang="nl-NL" altLang="en-US" dirty="0" err="1"/>
              <a:t>will</a:t>
            </a:r>
            <a:r>
              <a:rPr lang="nl-NL" altLang="en-US" dirty="0"/>
              <a:t> </a:t>
            </a:r>
            <a:r>
              <a:rPr lang="nl-NL" altLang="en-US" dirty="0" err="1"/>
              <a:t>be</a:t>
            </a:r>
            <a:r>
              <a:rPr lang="nl-NL" altLang="en-US" dirty="0"/>
              <a:t> </a:t>
            </a:r>
            <a:r>
              <a:rPr lang="nl-NL" altLang="en-US" dirty="0" err="1"/>
              <a:t>good</a:t>
            </a:r>
            <a:r>
              <a:rPr lang="nl-NL" altLang="en-US" dirty="0"/>
              <a:t> </a:t>
            </a:r>
            <a:r>
              <a:rPr lang="nl-NL" altLang="en-US" dirty="0" err="1"/>
              <a:t>to</a:t>
            </a:r>
            <a:r>
              <a:rPr lang="nl-NL" altLang="en-US" dirty="0"/>
              <a:t> </a:t>
            </a:r>
            <a:r>
              <a:rPr lang="nl-NL" altLang="en-US" dirty="0" err="1"/>
              <a:t>think</a:t>
            </a:r>
            <a:r>
              <a:rPr lang="nl-NL" altLang="en-US" dirty="0"/>
              <a:t> </a:t>
            </a:r>
            <a:r>
              <a:rPr lang="nl-NL" altLang="en-US" dirty="0" err="1"/>
              <a:t>about</a:t>
            </a:r>
            <a:r>
              <a:rPr lang="nl-NL" altLang="en-US" dirty="0"/>
              <a:t> these </a:t>
            </a:r>
            <a:r>
              <a:rPr lang="nl-NL" altLang="en-US" dirty="0" err="1"/>
              <a:t>trade-offs</a:t>
            </a:r>
            <a:r>
              <a:rPr lang="nl-NL" altLang="en-US" dirty="0"/>
              <a:t> </a:t>
            </a:r>
            <a:r>
              <a:rPr lang="nl-NL" altLang="en-US" dirty="0" err="1"/>
              <a:t>during</a:t>
            </a:r>
            <a:r>
              <a:rPr lang="nl-NL" altLang="en-US" dirty="0"/>
              <a:t> </a:t>
            </a:r>
            <a:r>
              <a:rPr lang="nl-NL" altLang="en-US" dirty="0" err="1"/>
              <a:t>the</a:t>
            </a:r>
            <a:r>
              <a:rPr lang="nl-NL" altLang="en-US" dirty="0"/>
              <a:t> design of these </a:t>
            </a:r>
            <a:r>
              <a:rPr lang="nl-NL" altLang="en-US" dirty="0" err="1"/>
              <a:t>interventions</a:t>
            </a:r>
            <a:r>
              <a:rPr lang="nl-NL" altLang="en-US" dirty="0"/>
              <a:t>. </a:t>
            </a:r>
          </a:p>
        </p:txBody>
      </p:sp>
      <p:sp>
        <p:nvSpPr>
          <p:cNvPr id="41988" name="Tijdelijke aanduiding voor dianummer 3">
            <a:extLst>
              <a:ext uri="{FF2B5EF4-FFF2-40B4-BE49-F238E27FC236}">
                <a16:creationId xmlns:a16="http://schemas.microsoft.com/office/drawing/2014/main" id="{669368CA-56EF-416D-87D2-FB6F280D37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804863" indent="-309563">
              <a:defRPr>
                <a:solidFill>
                  <a:schemeClr val="tx1"/>
                </a:solidFill>
                <a:latin typeface="Arial" panose="020B0604020202020204" pitchFamily="34" charset="0"/>
                <a:ea typeface="MS PGothic" panose="020B0600070205080204" pitchFamily="34" charset="-128"/>
              </a:defRPr>
            </a:lvl2pPr>
            <a:lvl3pPr marL="1238250" indent="-247650">
              <a:defRPr>
                <a:solidFill>
                  <a:schemeClr val="tx1"/>
                </a:solidFill>
                <a:latin typeface="Arial" panose="020B0604020202020204" pitchFamily="34" charset="0"/>
                <a:ea typeface="MS PGothic" panose="020B0600070205080204" pitchFamily="34" charset="-128"/>
              </a:defRPr>
            </a:lvl3pPr>
            <a:lvl4pPr marL="1733550" indent="-247650">
              <a:defRPr>
                <a:solidFill>
                  <a:schemeClr val="tx1"/>
                </a:solidFill>
                <a:latin typeface="Arial" panose="020B0604020202020204" pitchFamily="34" charset="0"/>
                <a:ea typeface="MS PGothic" panose="020B0600070205080204" pitchFamily="34" charset="-128"/>
              </a:defRPr>
            </a:lvl4pPr>
            <a:lvl5pPr marL="2228850" indent="-247650">
              <a:defRPr>
                <a:solidFill>
                  <a:schemeClr val="tx1"/>
                </a:solidFill>
                <a:latin typeface="Arial" panose="020B0604020202020204" pitchFamily="34" charset="0"/>
                <a:ea typeface="MS PGothic" panose="020B0600070205080204" pitchFamily="34" charset="-128"/>
              </a:defRPr>
            </a:lvl5pPr>
            <a:lvl6pPr marL="26860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32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004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576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B67881-EBBB-46A6-97B4-0AC2B2193A8A}" type="slidenum">
              <a:rPr lang="da-DK" altLang="en-US" smtClean="0"/>
              <a:pPr/>
              <a:t>26</a:t>
            </a:fld>
            <a:endParaRPr lang="da-DK"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85BF97A5-F792-4AC6-90E0-B127A83B322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04863" indent="-3095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382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7335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2288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6860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31432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6004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40576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5970CC5-7C00-4DD5-AB4F-D650A821C605}" type="slidenum">
              <a:rPr lang="da-DK" altLang="nl-NL" sz="1300" smtClean="0"/>
              <a:pPr>
                <a:spcBef>
                  <a:spcPct val="0"/>
                </a:spcBef>
              </a:pPr>
              <a:t>27</a:t>
            </a:fld>
            <a:endParaRPr lang="da-DK" altLang="nl-NL" sz="1300"/>
          </a:p>
        </p:txBody>
      </p:sp>
      <p:sp>
        <p:nvSpPr>
          <p:cNvPr id="44035" name="Tijdelijke aanduiding voor dia-afbeelding 1">
            <a:extLst>
              <a:ext uri="{FF2B5EF4-FFF2-40B4-BE49-F238E27FC236}">
                <a16:creationId xmlns:a16="http://schemas.microsoft.com/office/drawing/2014/main" id="{B5EF3B04-6537-4E41-B637-61FAB27643F5}"/>
              </a:ext>
            </a:extLst>
          </p:cNvPr>
          <p:cNvSpPr>
            <a:spLocks noGrp="1" noRot="1" noChangeAspect="1" noChangeArrowheads="1" noTextEdit="1"/>
          </p:cNvSpPr>
          <p:nvPr>
            <p:ph type="sldImg"/>
          </p:nvPr>
        </p:nvSpPr>
        <p:spPr>
          <a:ln/>
        </p:spPr>
      </p:sp>
      <p:sp>
        <p:nvSpPr>
          <p:cNvPr id="44036" name="Tijdelijke aanduiding voor notities 2">
            <a:extLst>
              <a:ext uri="{FF2B5EF4-FFF2-40B4-BE49-F238E27FC236}">
                <a16:creationId xmlns:a16="http://schemas.microsoft.com/office/drawing/2014/main" id="{E9545431-ED12-457A-9C32-72767942508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650"/>
              </a:spcAft>
            </a:pPr>
            <a:r>
              <a:rPr lang="en-GB" altLang="nl-NL" b="1">
                <a:latin typeface="Times New Roman" panose="02020603050405020304" pitchFamily="18" charset="0"/>
              </a:rPr>
              <a:t>VI Evaluating, documenting and sharing experiences and information</a:t>
            </a:r>
          </a:p>
          <a:p>
            <a:pPr eaLnBrk="1" hangingPunct="1">
              <a:spcBef>
                <a:spcPct val="0"/>
              </a:spcBef>
              <a:spcAft>
                <a:spcPts val="650"/>
              </a:spcAft>
            </a:pPr>
            <a:r>
              <a:rPr lang="en-GB" altLang="nl-NL">
                <a:latin typeface="Times New Roman" panose="02020603050405020304" pitchFamily="18" charset="0"/>
              </a:rPr>
              <a:t>We are only just starting to address the rising risks, and there is much to learn. By sharing an experience you can promote the fact that your National Society has an approach that can actually help the most vulnerable people. It can motivate or inspire others!</a:t>
            </a:r>
          </a:p>
          <a:p>
            <a:pPr eaLnBrk="1" hangingPunct="1">
              <a:spcBef>
                <a:spcPct val="0"/>
              </a:spcBef>
            </a:pPr>
            <a:endParaRPr lang="nl-NL" altLang="nl-NL">
              <a:latin typeface="Times New Roman" panose="02020603050405020304" pitchFamily="18" charset="0"/>
            </a:endParaRPr>
          </a:p>
        </p:txBody>
      </p:sp>
      <p:sp>
        <p:nvSpPr>
          <p:cNvPr id="44037" name="Tijdelijke aanduiding voor dianummer 3">
            <a:extLst>
              <a:ext uri="{FF2B5EF4-FFF2-40B4-BE49-F238E27FC236}">
                <a16:creationId xmlns:a16="http://schemas.microsoft.com/office/drawing/2014/main" id="{8364C067-6C2D-4CFE-927F-67D420A83FFD}"/>
              </a:ext>
            </a:extLst>
          </p:cNvPr>
          <p:cNvSpPr txBox="1">
            <a:spLocks noGrp="1"/>
          </p:cNvSpPr>
          <p:nvPr/>
        </p:nvSpPr>
        <p:spPr bwMode="auto">
          <a:xfrm>
            <a:off x="4024313"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75" tIns="49538" rIns="99075" bIns="49538" anchor="b"/>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33243F74-CBA0-45B1-8D5B-CD0BA3CB6C7A}" type="slidenum">
              <a:rPr lang="en-US" altLang="nl-NL">
                <a:latin typeface="Times New Roman" panose="02020603050405020304" pitchFamily="18" charset="0"/>
              </a:rPr>
              <a:pPr algn="r" eaLnBrk="1" hangingPunct="1">
                <a:spcBef>
                  <a:spcPct val="0"/>
                </a:spcBef>
              </a:pPr>
              <a:t>27</a:t>
            </a:fld>
            <a:endParaRPr lang="en-US" altLang="nl-NL">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32DDB69E-3250-4001-8E24-ED5C9A3D616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04863" indent="-3095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382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7335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2288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6860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31432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6004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40576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50ED4CE-CB9C-4CF6-9A59-81F3AA2D672F}" type="slidenum">
              <a:rPr lang="da-DK" altLang="nl-NL" sz="1300" smtClean="0"/>
              <a:pPr>
                <a:spcBef>
                  <a:spcPct val="0"/>
                </a:spcBef>
              </a:pPr>
              <a:t>28</a:t>
            </a:fld>
            <a:endParaRPr lang="da-DK" altLang="nl-NL" sz="1300"/>
          </a:p>
        </p:txBody>
      </p:sp>
      <p:sp>
        <p:nvSpPr>
          <p:cNvPr id="46083" name="Rectangle 7">
            <a:extLst>
              <a:ext uri="{FF2B5EF4-FFF2-40B4-BE49-F238E27FC236}">
                <a16:creationId xmlns:a16="http://schemas.microsoft.com/office/drawing/2014/main" id="{A51FCC55-A630-41DD-92F7-2049F02BE2D2}"/>
              </a:ext>
            </a:extLst>
          </p:cNvPr>
          <p:cNvSpPr txBox="1">
            <a:spLocks noGrp="1" noChangeArrowheads="1"/>
          </p:cNvSpPr>
          <p:nvPr/>
        </p:nvSpPr>
        <p:spPr bwMode="auto">
          <a:xfrm>
            <a:off x="4024313" y="9723438"/>
            <a:ext cx="30749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97" tIns="47430" rIns="95197" bIns="47430" anchor="b"/>
          <a:lstStyle>
            <a:lvl1pPr defTabSz="387350">
              <a:spcBef>
                <a:spcPct val="30000"/>
              </a:spcBef>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387350">
              <a:spcBef>
                <a:spcPct val="30000"/>
              </a:spcBef>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387350">
              <a:spcBef>
                <a:spcPct val="30000"/>
              </a:spcBef>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387350">
              <a:spcBef>
                <a:spcPct val="30000"/>
              </a:spcBef>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387350">
              <a:spcBef>
                <a:spcPct val="30000"/>
              </a:spcBef>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515B92DB-F56C-4BAC-856A-59EE860B6374}" type="slidenum">
              <a:rPr lang="en-GB" altLang="nl-NL">
                <a:solidFill>
                  <a:srgbClr val="000000"/>
                </a:solidFill>
                <a:latin typeface="Times New Roman" panose="02020603050405020304" pitchFamily="18" charset="0"/>
              </a:rPr>
              <a:pPr algn="r" eaLnBrk="1" hangingPunct="1">
                <a:spcBef>
                  <a:spcPct val="0"/>
                </a:spcBef>
              </a:pPr>
              <a:t>28</a:t>
            </a:fld>
            <a:endParaRPr lang="en-GB" altLang="nl-NL">
              <a:solidFill>
                <a:srgbClr val="000000"/>
              </a:solidFill>
              <a:latin typeface="Times New Roman" panose="02020603050405020304" pitchFamily="18" charset="0"/>
            </a:endParaRPr>
          </a:p>
        </p:txBody>
      </p:sp>
      <p:sp>
        <p:nvSpPr>
          <p:cNvPr id="46084" name="Rectangle 2">
            <a:extLst>
              <a:ext uri="{FF2B5EF4-FFF2-40B4-BE49-F238E27FC236}">
                <a16:creationId xmlns:a16="http://schemas.microsoft.com/office/drawing/2014/main" id="{20E819CD-09C2-4C5E-9B2D-CF5A476F4A33}"/>
              </a:ext>
            </a:extLst>
          </p:cNvPr>
          <p:cNvSpPr>
            <a:spLocks noGrp="1" noRot="1" noChangeAspect="1" noChangeArrowheads="1" noTextEdit="1"/>
          </p:cNvSpPr>
          <p:nvPr>
            <p:ph type="sldImg"/>
          </p:nvPr>
        </p:nvSpPr>
        <p:spPr>
          <a:xfrm>
            <a:off x="142875" y="768350"/>
            <a:ext cx="6816725" cy="3835400"/>
          </a:xfrm>
          <a:ln/>
        </p:spPr>
      </p:sp>
      <p:sp>
        <p:nvSpPr>
          <p:cNvPr id="46085" name="Rectangle 3">
            <a:extLst>
              <a:ext uri="{FF2B5EF4-FFF2-40B4-BE49-F238E27FC236}">
                <a16:creationId xmlns:a16="http://schemas.microsoft.com/office/drawing/2014/main" id="{0164AB2C-9EBA-49BC-B12E-8FA647408B1D}"/>
              </a:ext>
            </a:extLst>
          </p:cNvPr>
          <p:cNvSpPr>
            <a:spLocks noGrp="1" noChangeArrowheads="1"/>
          </p:cNvSpPr>
          <p:nvPr>
            <p:ph type="body" idx="1"/>
          </p:nvPr>
        </p:nvSpPr>
        <p:spPr>
          <a:xfrm>
            <a:off x="949325" y="4862513"/>
            <a:ext cx="5202238" cy="460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97" tIns="47430" rIns="95197" bIns="47430"/>
          <a:lstStyle/>
          <a:p>
            <a:pPr eaLnBrk="1" hangingPunct="1"/>
            <a:r>
              <a:rPr lang="en-US" altLang="nl-NL"/>
              <a:t>The rest of the Climate Training Kit modules will help with dealing with increasing climate risk in the regular </a:t>
            </a:r>
            <a:r>
              <a:rPr lang="en-US" altLang="nl-NL" err="1"/>
              <a:t>programmes</a:t>
            </a:r>
            <a:r>
              <a:rPr lang="en-US" altLang="nl-NL"/>
              <a:t> of the Red Cross Red Crescent Movement.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jdelijke aanduiding voor dia-afbeelding 1">
            <a:extLst>
              <a:ext uri="{FF2B5EF4-FFF2-40B4-BE49-F238E27FC236}">
                <a16:creationId xmlns:a16="http://schemas.microsoft.com/office/drawing/2014/main" id="{6403E650-0572-4F4B-83F2-6943F0A55F71}"/>
              </a:ext>
            </a:extLst>
          </p:cNvPr>
          <p:cNvSpPr>
            <a:spLocks noGrp="1" noRot="1" noChangeAspect="1" noChangeArrowheads="1" noTextEdit="1"/>
          </p:cNvSpPr>
          <p:nvPr>
            <p:ph type="sldImg"/>
          </p:nvPr>
        </p:nvSpPr>
        <p:spPr>
          <a:ln/>
        </p:spPr>
      </p:sp>
      <p:sp>
        <p:nvSpPr>
          <p:cNvPr id="10242" name="Tijdelijke aanduiding voor notities 2">
            <a:extLst>
              <a:ext uri="{FF2B5EF4-FFF2-40B4-BE49-F238E27FC236}">
                <a16:creationId xmlns:a16="http://schemas.microsoft.com/office/drawing/2014/main" id="{6E4DDC77-88F3-0B43-BFD5-98B383B853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altLang="nl-NL" i="1" dirty="0">
                <a:hlinkClick r:id="rId3"/>
              </a:rPr>
              <a:t>The Cost of Doing Nothing</a:t>
            </a:r>
            <a:r>
              <a:rPr lang="nl-NL" altLang="nl-NL" dirty="0"/>
              <a:t> – published by the IFRC &amp; World Bank and launched at the Climate Action Summit in New York September 2019.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altLang="nl-NL" dirty="0"/>
              <a:t>The report_</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altLang="nl-NL" dirty="0"/>
              <a:t>- shows the clear and frightening cost of doing nothing. But it also shows there is a chance to do something</a:t>
            </a:r>
          </a:p>
          <a:p>
            <a:r>
              <a:rPr lang="nl-NL" altLang="nl-NL" dirty="0"/>
              <a:t>- estimates that the number of people in need of humanitarian assistance in 2050 as a result of storms, droughts and floods could climb beyond 200 million annually compared to an estimated 108 million today = Doubling.</a:t>
            </a:r>
          </a:p>
          <a:p>
            <a:pPr marL="171450" indent="-171450">
              <a:buFontTx/>
              <a:buChar char="-"/>
            </a:pPr>
            <a:r>
              <a:rPr lang="nl-NL" altLang="nl-NL" dirty="0"/>
              <a:t>suggests that this rising human toll would come with a huge financial price tag, with climate-related humanitarian costs ballooning to US$ 20 billion per year by 2030 in the most pessimistic scenario. </a:t>
            </a:r>
          </a:p>
          <a:p>
            <a:pPr marL="171450" indent="-171450">
              <a:buFontTx/>
              <a:buChar char="-"/>
            </a:pPr>
            <a:r>
              <a:rPr lang="nl-NL" altLang="nl-NL" dirty="0"/>
              <a:t>shows that we are facing a stark choice: No action, and costs are likely to escalate.</a:t>
            </a:r>
          </a:p>
          <a:p>
            <a:pPr marL="171450" indent="-171450">
              <a:buFontTx/>
              <a:buChar char="-"/>
            </a:pPr>
            <a:endParaRPr lang="nl-NL" altLang="nl-NL" dirty="0"/>
          </a:p>
          <a:p>
            <a:pPr marL="0" indent="0">
              <a:buFontTx/>
              <a:buNone/>
            </a:pPr>
            <a:r>
              <a:rPr lang="nl-NL" altLang="nl-NL" dirty="0"/>
              <a:t>These findings </a:t>
            </a:r>
            <a:r>
              <a:rPr lang="nl-NL" altLang="nl-NL" b="1" dirty="0"/>
              <a:t>confirm the impact that climate change is having, and will continue to have, on some of the world’s most vulnerable people</a:t>
            </a:r>
            <a:r>
              <a:rPr lang="nl-NL" altLang="nl-NL" dirty="0"/>
              <a:t>. </a:t>
            </a:r>
          </a:p>
          <a:p>
            <a:pPr marL="0" indent="0">
              <a:buFontTx/>
              <a:buNone/>
            </a:pPr>
            <a:r>
              <a:rPr lang="nl-NL" altLang="nl-NL" dirty="0"/>
              <a:t>It also demonstrates the strain that increasing climate-related disasters could place on aid agencies and donors.</a:t>
            </a:r>
            <a:br>
              <a:rPr lang="nl-NL" altLang="nl-NL" dirty="0"/>
            </a:br>
            <a:br>
              <a:rPr lang="nl-NL" altLang="nl-NL" dirty="0"/>
            </a:br>
            <a:r>
              <a:rPr lang="nl-NL" altLang="nl-NL" dirty="0"/>
              <a:t>By investing in climate adaptation and disaster risk reduction, including through efforts to improve early warning and anticipatory humanitarian action, the world can avoid a future marked by escalating suffering and ballooning humanitarian response costs.</a:t>
            </a:r>
            <a:br>
              <a:rPr lang="nl-NL" altLang="nl-NL" dirty="0"/>
            </a:br>
            <a:br>
              <a:rPr lang="nl-NL" altLang="nl-NL" dirty="0"/>
            </a:br>
            <a:endParaRPr lang="nl-NL" altLang="nl-NL" dirty="0"/>
          </a:p>
          <a:p>
            <a:br>
              <a:rPr lang="nl-NL" altLang="nl-NL" dirty="0"/>
            </a:br>
            <a:endParaRPr lang="nl-NL" altLang="nl-NL" dirty="0"/>
          </a:p>
        </p:txBody>
      </p:sp>
      <p:sp>
        <p:nvSpPr>
          <p:cNvPr id="10243" name="Tijdelijke aanduiding voor dianummer 3">
            <a:extLst>
              <a:ext uri="{FF2B5EF4-FFF2-40B4-BE49-F238E27FC236}">
                <a16:creationId xmlns:a16="http://schemas.microsoft.com/office/drawing/2014/main" id="{BC346201-1929-A941-A2C8-31D2740C0F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4C3472F-C277-A042-A502-DE56479BC75A}" type="slidenum">
              <a:rPr lang="da-DK" altLang="en-US" smtClean="0"/>
              <a:pPr/>
              <a:t>3</a:t>
            </a:fld>
            <a:endParaRPr lang="da-DK" altLang="en-US"/>
          </a:p>
        </p:txBody>
      </p:sp>
    </p:spTree>
    <p:extLst>
      <p:ext uri="{BB962C8B-B14F-4D97-AF65-F5344CB8AC3E}">
        <p14:creationId xmlns:p14="http://schemas.microsoft.com/office/powerpoint/2010/main" val="3440210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jdelijke aanduiding voor dia-afbeelding 1">
            <a:extLst>
              <a:ext uri="{FF2B5EF4-FFF2-40B4-BE49-F238E27FC236}">
                <a16:creationId xmlns:a16="http://schemas.microsoft.com/office/drawing/2014/main" id="{6A682945-1AC3-41D6-957C-A569534161F2}"/>
              </a:ext>
            </a:extLst>
          </p:cNvPr>
          <p:cNvSpPr>
            <a:spLocks noGrp="1" noRot="1" noChangeAspect="1" noChangeArrowheads="1" noTextEdit="1"/>
          </p:cNvSpPr>
          <p:nvPr>
            <p:ph type="sldImg"/>
          </p:nvPr>
        </p:nvSpPr>
        <p:spPr>
          <a:ln/>
        </p:spPr>
      </p:sp>
      <p:sp>
        <p:nvSpPr>
          <p:cNvPr id="8195" name="Tijdelijke aanduiding voor notities 2">
            <a:extLst>
              <a:ext uri="{FF2B5EF4-FFF2-40B4-BE49-F238E27FC236}">
                <a16:creationId xmlns:a16="http://schemas.microsoft.com/office/drawing/2014/main" id="{95FB3069-E0F5-4573-86B6-44AA8ADD62F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t>Options </a:t>
            </a:r>
            <a:r>
              <a:rPr lang="nl-NL" altLang="nl-NL" dirty="0" err="1"/>
              <a:t>for</a:t>
            </a:r>
            <a:r>
              <a:rPr lang="nl-NL" altLang="nl-NL" dirty="0"/>
              <a:t> </a:t>
            </a:r>
            <a:r>
              <a:rPr lang="nl-NL" altLang="nl-NL" dirty="0" err="1"/>
              <a:t>the</a:t>
            </a:r>
            <a:r>
              <a:rPr lang="nl-NL" altLang="nl-NL" dirty="0"/>
              <a:t> facilitator: </a:t>
            </a:r>
            <a:r>
              <a:rPr lang="nl-NL" altLang="nl-NL" dirty="0" err="1"/>
              <a:t>you</a:t>
            </a:r>
            <a:r>
              <a:rPr lang="nl-NL" altLang="nl-NL" dirty="0"/>
              <a:t> </a:t>
            </a:r>
            <a:r>
              <a:rPr lang="nl-NL" altLang="nl-NL" dirty="0" err="1"/>
              <a:t>can</a:t>
            </a:r>
            <a:r>
              <a:rPr lang="nl-NL" altLang="nl-NL" dirty="0"/>
              <a:t> </a:t>
            </a:r>
            <a:r>
              <a:rPr lang="nl-NL" altLang="nl-NL" dirty="0" err="1"/>
              <a:t>hide</a:t>
            </a:r>
            <a:r>
              <a:rPr lang="nl-NL" altLang="nl-NL" dirty="0"/>
              <a:t> </a:t>
            </a:r>
            <a:r>
              <a:rPr lang="nl-NL" altLang="nl-NL" dirty="0" err="1"/>
              <a:t>the</a:t>
            </a:r>
            <a:r>
              <a:rPr lang="nl-NL" altLang="nl-NL" dirty="0"/>
              <a:t> % </a:t>
            </a:r>
            <a:r>
              <a:rPr lang="nl-NL" altLang="nl-NL" dirty="0" err="1"/>
              <a:t>and</a:t>
            </a:r>
            <a:r>
              <a:rPr lang="nl-NL" altLang="nl-NL" dirty="0"/>
              <a:t> </a:t>
            </a:r>
            <a:r>
              <a:rPr lang="nl-NL" altLang="nl-NL" dirty="0" err="1"/>
              <a:t>ask</a:t>
            </a:r>
            <a:r>
              <a:rPr lang="nl-NL" altLang="nl-NL" dirty="0"/>
              <a:t> </a:t>
            </a:r>
            <a:r>
              <a:rPr lang="nl-NL" altLang="nl-NL" dirty="0" err="1"/>
              <a:t>the</a:t>
            </a:r>
            <a:r>
              <a:rPr lang="nl-NL" altLang="nl-NL" dirty="0"/>
              <a:t> </a:t>
            </a:r>
            <a:r>
              <a:rPr lang="nl-NL" altLang="nl-NL" dirty="0" err="1"/>
              <a:t>audience</a:t>
            </a:r>
            <a:r>
              <a:rPr lang="nl-NL" altLang="nl-NL" dirty="0"/>
              <a:t> </a:t>
            </a:r>
            <a:r>
              <a:rPr lang="nl-NL" altLang="nl-NL" dirty="0" err="1"/>
              <a:t>to</a:t>
            </a:r>
            <a:r>
              <a:rPr lang="nl-NL" altLang="nl-NL" dirty="0"/>
              <a:t> </a:t>
            </a:r>
            <a:r>
              <a:rPr lang="nl-NL" altLang="nl-NL" dirty="0" err="1"/>
              <a:t>guess</a:t>
            </a:r>
            <a:r>
              <a:rPr lang="nl-NL" altLang="nl-NL" dirty="0"/>
              <a:t> </a:t>
            </a:r>
            <a:r>
              <a:rPr lang="nl-NL" altLang="nl-NL" dirty="0" err="1"/>
              <a:t>what</a:t>
            </a:r>
            <a:r>
              <a:rPr lang="nl-NL" altLang="nl-NL" dirty="0"/>
              <a:t> % </a:t>
            </a:r>
            <a:r>
              <a:rPr lang="nl-NL" altLang="nl-NL" dirty="0" err="1"/>
              <a:t>should</a:t>
            </a:r>
            <a:r>
              <a:rPr lang="nl-NL" altLang="nl-NL" dirty="0"/>
              <a:t> </a:t>
            </a:r>
            <a:r>
              <a:rPr lang="nl-NL" altLang="nl-NL" dirty="0" err="1"/>
              <a:t>be</a:t>
            </a:r>
            <a:r>
              <a:rPr lang="nl-NL" altLang="nl-NL" dirty="0"/>
              <a:t> in </a:t>
            </a:r>
            <a:r>
              <a:rPr lang="nl-NL" altLang="nl-NL" dirty="0" err="1"/>
              <a:t>the</a:t>
            </a:r>
            <a:r>
              <a:rPr lang="nl-NL" altLang="nl-NL" dirty="0"/>
              <a:t> red </a:t>
            </a:r>
            <a:r>
              <a:rPr lang="nl-NL" altLang="nl-NL" dirty="0" err="1"/>
              <a:t>circle</a:t>
            </a:r>
            <a:r>
              <a:rPr lang="nl-NL" altLang="nl-NL" dirty="0"/>
              <a:t>. </a:t>
            </a:r>
          </a:p>
          <a:p>
            <a:endParaRPr lang="nl-NL" altLang="nl-NL" dirty="0"/>
          </a:p>
          <a:p>
            <a:r>
              <a:rPr lang="nl-NL" altLang="nl-NL" dirty="0" err="1"/>
              <a:t>Climate</a:t>
            </a:r>
            <a:r>
              <a:rPr lang="nl-NL" altLang="nl-NL" dirty="0"/>
              <a:t> change is often portrayed as a long-term gradual process – but for vulnerable people, and the Red Cross Red Crescent, however, a probably even bigger concern is the </a:t>
            </a:r>
            <a:r>
              <a:rPr lang="nl-NL" altLang="nl-NL" b="1" dirty="0"/>
              <a:t>increase in extreme events</a:t>
            </a:r>
            <a:r>
              <a:rPr lang="nl-NL" altLang="nl-NL" dirty="0"/>
              <a:t>. </a:t>
            </a:r>
          </a:p>
          <a:p>
            <a:endParaRPr lang="nl-NL" altLang="nl-NL" dirty="0"/>
          </a:p>
          <a:p>
            <a:pPr eaLnBrk="1" hangingPunct="1">
              <a:spcBef>
                <a:spcPts val="488"/>
              </a:spcBef>
            </a:pPr>
            <a:r>
              <a:rPr lang="nl-NL" altLang="nl-NL" dirty="0"/>
              <a:t>For a few years now, we have been better in looking at extreme events, and researching if climate change has contributed to the intensity, magnitude or frequency of that particular event. We were able to put a number to a specific risk. This does not mean that scientists can show that every climate-related hazard has been made more frequent by climate change.</a:t>
            </a:r>
          </a:p>
          <a:p>
            <a:pPr eaLnBrk="1" hangingPunct="1">
              <a:spcBef>
                <a:spcPts val="488"/>
              </a:spcBef>
            </a:pPr>
            <a:endParaRPr lang="nl-NL" altLang="nl-NL" dirty="0"/>
          </a:p>
          <a:p>
            <a:pPr eaLnBrk="1" hangingPunct="1">
              <a:spcBef>
                <a:spcPts val="488"/>
              </a:spcBef>
            </a:pPr>
            <a:r>
              <a:rPr lang="nl-NL" altLang="nl-NL" dirty="0"/>
              <a:t>Three examples:</a:t>
            </a:r>
          </a:p>
          <a:p>
            <a:pPr marL="171450" indent="-171450" eaLnBrk="1" hangingPunct="1">
              <a:spcBef>
                <a:spcPts val="488"/>
              </a:spcBef>
              <a:buFont typeface="Arial" panose="020B0604020202020204" pitchFamily="34" charset="0"/>
              <a:buChar char="•"/>
            </a:pPr>
            <a:r>
              <a:rPr lang="nl-NL" altLang="nl-NL" dirty="0"/>
              <a:t>But the scorching heat in Europe 2018? Similar temperatures are now up to ten times more likely in some places.</a:t>
            </a:r>
          </a:p>
          <a:p>
            <a:pPr marL="171450" indent="-171450" eaLnBrk="1" hangingPunct="1">
              <a:spcBef>
                <a:spcPts val="488"/>
              </a:spcBef>
              <a:buFont typeface="Arial" panose="020B0604020202020204" pitchFamily="34" charset="0"/>
              <a:buChar char="•"/>
            </a:pPr>
            <a:r>
              <a:rPr lang="nl-NL" altLang="nl-NL" dirty="0"/>
              <a:t>Hurricane Harvey’s extreme rainfall in 2017, which resulted in nearly US$ 100 billion worth of damage in Houston, Texas? </a:t>
            </a:r>
            <a:r>
              <a:rPr lang="nl-NL" altLang="nl-NL" dirty="0">
                <a:hlinkClick r:id="rId3"/>
              </a:rPr>
              <a:t>A repeat is three times more likely</a:t>
            </a:r>
            <a:r>
              <a:rPr lang="nl-NL" altLang="nl-NL" dirty="0"/>
              <a:t>.</a:t>
            </a:r>
          </a:p>
          <a:p>
            <a:pPr marL="171450" indent="-171450" eaLnBrk="1" hangingPunct="1">
              <a:spcBef>
                <a:spcPts val="488"/>
              </a:spcBef>
              <a:buFont typeface="Arial" panose="020B0604020202020204" pitchFamily="34" charset="0"/>
              <a:buChar char="•"/>
            </a:pPr>
            <a:r>
              <a:rPr lang="nl-NL" altLang="nl-NL" dirty="0"/>
              <a:t>The 2018 water crisis in Cape Town? Its likelihood of recurring is </a:t>
            </a:r>
            <a:r>
              <a:rPr lang="nl-NL" altLang="nl-NL" dirty="0">
                <a:hlinkClick r:id="rId4"/>
              </a:rPr>
              <a:t>tripled by climate change</a:t>
            </a:r>
            <a:r>
              <a:rPr lang="nl-NL" altLang="nl-NL" dirty="0"/>
              <a:t>.</a:t>
            </a:r>
          </a:p>
          <a:p>
            <a:pPr eaLnBrk="1" hangingPunct="1">
              <a:spcBef>
                <a:spcPts val="488"/>
              </a:spcBef>
            </a:pPr>
            <a:endParaRPr lang="en-GB" altLang="nl-NL" dirty="0"/>
          </a:p>
          <a:p>
            <a:pPr eaLnBrk="1" hangingPunct="1">
              <a:spcBef>
                <a:spcPts val="488"/>
              </a:spcBef>
            </a:pPr>
            <a:r>
              <a:rPr lang="en-GB" altLang="nl-NL" dirty="0"/>
              <a:t>The increase in number and sometimes severity of small to medium scale disasters is already putting a higher demand on the disaster response system – the Red Cross Red Crescent has to assist an ever-increasing number of affected people – and there is an increasing turnover in the IFRC Disaster Relief and Emergency Fund (</a:t>
            </a:r>
            <a:r>
              <a:rPr lang="en-GB" altLang="nl-NL" b="1" dirty="0"/>
              <a:t>DREF</a:t>
            </a:r>
            <a:r>
              <a:rPr lang="en-GB" altLang="nl-NL" dirty="0"/>
              <a:t>).</a:t>
            </a:r>
          </a:p>
          <a:p>
            <a:pPr eaLnBrk="1" hangingPunct="1">
              <a:spcBef>
                <a:spcPts val="488"/>
              </a:spcBef>
            </a:pPr>
            <a:r>
              <a:rPr lang="en-GB" altLang="nl-NL" dirty="0"/>
              <a:t>According to IFRC and the CRED database, </a:t>
            </a:r>
            <a:r>
              <a:rPr lang="en-US" altLang="nl-NL" dirty="0"/>
              <a:t>it is weather-related disasters including floods, droughts and storms which affect the most number of people, and the increase in Red Cross Red Crescent response and type of operations supported by DREF are primarily to weather-related events.</a:t>
            </a:r>
          </a:p>
          <a:p>
            <a:pPr eaLnBrk="1" hangingPunct="1">
              <a:spcBef>
                <a:spcPts val="488"/>
              </a:spcBef>
            </a:pPr>
            <a:endParaRPr lang="nl-NL" altLang="nl-NL" dirty="0"/>
          </a:p>
          <a:p>
            <a:r>
              <a:rPr lang="nl-NL" altLang="nl-NL" dirty="0"/>
              <a:t>During the last few decades, floods and storms have been the primary type of disaster caused by natural hazards around the world – though even more people were affected by droughts and extreme temperatures. </a:t>
            </a:r>
          </a:p>
        </p:txBody>
      </p:sp>
      <p:sp>
        <p:nvSpPr>
          <p:cNvPr id="8196" name="Tijdelijke aanduiding voor dianummer 3">
            <a:extLst>
              <a:ext uri="{FF2B5EF4-FFF2-40B4-BE49-F238E27FC236}">
                <a16:creationId xmlns:a16="http://schemas.microsoft.com/office/drawing/2014/main" id="{009604CE-50B9-4252-9516-52850C8B29C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804863" indent="-309563">
              <a:defRPr>
                <a:solidFill>
                  <a:schemeClr val="tx1"/>
                </a:solidFill>
                <a:latin typeface="Arial" panose="020B0604020202020204" pitchFamily="34" charset="0"/>
                <a:ea typeface="MS PGothic" panose="020B0600070205080204" pitchFamily="34" charset="-128"/>
              </a:defRPr>
            </a:lvl2pPr>
            <a:lvl3pPr marL="1238250" indent="-247650">
              <a:defRPr>
                <a:solidFill>
                  <a:schemeClr val="tx1"/>
                </a:solidFill>
                <a:latin typeface="Arial" panose="020B0604020202020204" pitchFamily="34" charset="0"/>
                <a:ea typeface="MS PGothic" panose="020B0600070205080204" pitchFamily="34" charset="-128"/>
              </a:defRPr>
            </a:lvl3pPr>
            <a:lvl4pPr marL="1733550" indent="-247650">
              <a:defRPr>
                <a:solidFill>
                  <a:schemeClr val="tx1"/>
                </a:solidFill>
                <a:latin typeface="Arial" panose="020B0604020202020204" pitchFamily="34" charset="0"/>
                <a:ea typeface="MS PGothic" panose="020B0600070205080204" pitchFamily="34" charset="-128"/>
              </a:defRPr>
            </a:lvl4pPr>
            <a:lvl5pPr marL="2228850" indent="-247650">
              <a:defRPr>
                <a:solidFill>
                  <a:schemeClr val="tx1"/>
                </a:solidFill>
                <a:latin typeface="Arial" panose="020B0604020202020204" pitchFamily="34" charset="0"/>
                <a:ea typeface="MS PGothic" panose="020B0600070205080204" pitchFamily="34" charset="-128"/>
              </a:defRPr>
            </a:lvl5pPr>
            <a:lvl6pPr marL="26860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32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004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576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133E57E-A82E-44CB-AA95-C30EDFB319B0}" type="slidenum">
              <a:rPr lang="da-DK" altLang="nl-NL" smtClean="0"/>
              <a:pPr/>
              <a:t>4</a:t>
            </a:fld>
            <a:endParaRPr lang="da-DK" alt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B03D7C44-B60A-4D53-B2A7-630E5E03F33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04863" indent="-3095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382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7335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2288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6860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31432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6004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40576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6B1B92A-7FC5-43D1-9D9C-9480BC304D22}" type="slidenum">
              <a:rPr lang="da-DK" altLang="nl-NL" sz="1300" smtClean="0"/>
              <a:pPr>
                <a:spcBef>
                  <a:spcPct val="0"/>
                </a:spcBef>
              </a:pPr>
              <a:t>5</a:t>
            </a:fld>
            <a:endParaRPr lang="da-DK" altLang="nl-NL" sz="1300"/>
          </a:p>
        </p:txBody>
      </p:sp>
      <p:sp>
        <p:nvSpPr>
          <p:cNvPr id="10243" name="Rectangle 7">
            <a:extLst>
              <a:ext uri="{FF2B5EF4-FFF2-40B4-BE49-F238E27FC236}">
                <a16:creationId xmlns:a16="http://schemas.microsoft.com/office/drawing/2014/main" id="{2ABFA85B-AA87-4E95-ABBE-53E6B7685258}"/>
              </a:ext>
            </a:extLst>
          </p:cNvPr>
          <p:cNvSpPr txBox="1">
            <a:spLocks noGrp="1" noChangeArrowheads="1"/>
          </p:cNvSpPr>
          <p:nvPr/>
        </p:nvSpPr>
        <p:spPr bwMode="auto">
          <a:xfrm>
            <a:off x="4024313"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27" tIns="47464" rIns="94927" bIns="47464" anchor="b"/>
          <a:lstStyle>
            <a:lvl1pPr defTabSz="876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8763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8763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8763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8763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8763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8763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8763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8763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78016149-269C-417A-AF71-AD0F93BB1775}" type="slidenum">
              <a:rPr lang="en-GB" altLang="nl-NL"/>
              <a:pPr algn="r" eaLnBrk="1" hangingPunct="1">
                <a:spcBef>
                  <a:spcPct val="0"/>
                </a:spcBef>
              </a:pPr>
              <a:t>5</a:t>
            </a:fld>
            <a:endParaRPr lang="en-GB" altLang="nl-NL"/>
          </a:p>
        </p:txBody>
      </p:sp>
      <p:sp>
        <p:nvSpPr>
          <p:cNvPr id="10244" name="Rectangle 2">
            <a:extLst>
              <a:ext uri="{FF2B5EF4-FFF2-40B4-BE49-F238E27FC236}">
                <a16:creationId xmlns:a16="http://schemas.microsoft.com/office/drawing/2014/main" id="{5781A7F5-89ED-4D30-B208-44EA6267C882}"/>
              </a:ext>
            </a:extLst>
          </p:cNvPr>
          <p:cNvSpPr>
            <a:spLocks noGrp="1" noRot="1" noChangeAspect="1" noChangeArrowheads="1" noTextEdit="1"/>
          </p:cNvSpPr>
          <p:nvPr>
            <p:ph type="sldImg"/>
          </p:nvPr>
        </p:nvSpPr>
        <p:spPr>
          <a:ln/>
        </p:spPr>
      </p:sp>
      <p:sp>
        <p:nvSpPr>
          <p:cNvPr id="10245" name="Rectangle 3">
            <a:extLst>
              <a:ext uri="{FF2B5EF4-FFF2-40B4-BE49-F238E27FC236}">
                <a16:creationId xmlns:a16="http://schemas.microsoft.com/office/drawing/2014/main" id="{69A6F959-FF61-4B66-9181-63589FD51A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27" tIns="47464" rIns="94927" bIns="47464"/>
          <a:lstStyle/>
          <a:p>
            <a:pPr eaLnBrk="1" hangingPunct="1"/>
            <a:r>
              <a:rPr lang="en-US" altLang="nl-NL" dirty="0"/>
              <a:t>With the increasing uncertainty in climate, we may continue to see </a:t>
            </a:r>
            <a:r>
              <a:rPr lang="en-US" altLang="nl-NL" b="1" dirty="0"/>
              <a:t>changing patterns</a:t>
            </a:r>
            <a:r>
              <a:rPr lang="en-US" altLang="nl-NL" dirty="0"/>
              <a:t> in the main disaster categories which humanitarian </a:t>
            </a:r>
            <a:r>
              <a:rPr lang="en-US" altLang="nl-NL" dirty="0" err="1"/>
              <a:t>organisations</a:t>
            </a:r>
            <a:r>
              <a:rPr lang="en-US" altLang="nl-NL" dirty="0"/>
              <a:t> need to address.</a:t>
            </a:r>
          </a:p>
          <a:p>
            <a:pPr eaLnBrk="1" hangingPunct="1"/>
            <a:endParaRPr lang="en-US" altLang="nl-NL" dirty="0"/>
          </a:p>
          <a:p>
            <a:pPr eaLnBrk="1" hangingPunct="1"/>
            <a:r>
              <a:rPr lang="en-US" altLang="en-US" b="0" dirty="0"/>
              <a:t>Firstly, “</a:t>
            </a:r>
            <a:r>
              <a:rPr lang="en-US" altLang="nl-NL" b="1" dirty="0"/>
              <a:t>Patterns</a:t>
            </a:r>
            <a:r>
              <a:rPr lang="en-US" altLang="en-US" dirty="0"/>
              <a:t>”</a:t>
            </a:r>
            <a:r>
              <a:rPr lang="en-US" altLang="nl-NL" dirty="0"/>
              <a:t>  does not </a:t>
            </a:r>
            <a:r>
              <a:rPr lang="en-US" altLang="nl-NL" i="1" dirty="0"/>
              <a:t>only</a:t>
            </a:r>
            <a:r>
              <a:rPr lang="en-US" altLang="nl-NL" dirty="0"/>
              <a:t> refer to changes in </a:t>
            </a:r>
            <a:r>
              <a:rPr lang="en-US" altLang="nl-NL" b="1" dirty="0"/>
              <a:t>frequency or severity </a:t>
            </a:r>
            <a:r>
              <a:rPr lang="en-US" altLang="nl-NL" dirty="0"/>
              <a:t>of the disasters, but also that </a:t>
            </a:r>
            <a:r>
              <a:rPr lang="en-US" altLang="nl-NL" b="1" dirty="0"/>
              <a:t>they may hit in new areas </a:t>
            </a:r>
            <a:r>
              <a:rPr lang="en-US" altLang="nl-NL" dirty="0"/>
              <a:t>(for example a cyclone/typhoon/hurricane making landfall in areas previously never experiencing it before, or </a:t>
            </a:r>
            <a:r>
              <a:rPr lang="en-US" altLang="nl-NL" b="1" dirty="0"/>
              <a:t>vector-borne diseases spreading to new areas</a:t>
            </a:r>
            <a:r>
              <a:rPr lang="en-US" altLang="nl-NL" dirty="0"/>
              <a:t>). </a:t>
            </a:r>
          </a:p>
          <a:p>
            <a:pPr eaLnBrk="1" hangingPunct="1"/>
            <a:r>
              <a:rPr lang="en-US" altLang="nl-NL" dirty="0"/>
              <a:t>Secondly, it might also mean that </a:t>
            </a:r>
            <a:r>
              <a:rPr lang="en-US" altLang="nl-NL" b="1" dirty="0"/>
              <a:t>seasons are shifting</a:t>
            </a:r>
            <a:r>
              <a:rPr lang="en-US" altLang="nl-NL" dirty="0"/>
              <a:t>, without clear ‘traditional’ warning signs, which means uncertainty for </a:t>
            </a:r>
            <a:r>
              <a:rPr lang="en-US" altLang="nl-NL" dirty="0" err="1"/>
              <a:t>for</a:t>
            </a:r>
            <a:r>
              <a:rPr lang="en-US" altLang="nl-NL" dirty="0"/>
              <a:t> instance farmers. </a:t>
            </a:r>
          </a:p>
          <a:p>
            <a:pPr eaLnBrk="1" hangingPunct="1">
              <a:buFontTx/>
              <a:buChar char="-"/>
            </a:pPr>
            <a:endParaRPr lang="en-US" altLang="nl-NL" dirty="0"/>
          </a:p>
          <a:p>
            <a:pPr eaLnBrk="1" hangingPunct="1">
              <a:buFontTx/>
              <a:buNone/>
            </a:pPr>
            <a:r>
              <a:rPr lang="en-US" altLang="nl-NL" dirty="0"/>
              <a:t>Or new challenges are also rising –  such as for </a:t>
            </a:r>
            <a:r>
              <a:rPr lang="en-US" altLang="nl-NL" b="1" dirty="0"/>
              <a:t>instance sea level rise </a:t>
            </a:r>
            <a:r>
              <a:rPr lang="en-US" altLang="nl-NL" dirty="0"/>
              <a:t>– with impacts in coastal areas, most extremely in the Pacific and Bangladesh, where large areas may end up being uninhabitable or </a:t>
            </a:r>
            <a:r>
              <a:rPr lang="en-US" altLang="nl-NL" dirty="0" err="1"/>
              <a:t>salinated</a:t>
            </a:r>
            <a:r>
              <a:rPr lang="en-US" altLang="nl-NL" dirty="0"/>
              <a:t> (salt water influx, for instance into ground water).</a:t>
            </a:r>
          </a:p>
          <a:p>
            <a:pPr eaLnBrk="1" hangingPunct="1">
              <a:buFontTx/>
              <a:buChar char="-"/>
            </a:pPr>
            <a:endParaRPr lang="en-US" altLang="nl-NL" dirty="0"/>
          </a:p>
          <a:p>
            <a:pPr eaLnBrk="1" hangingPunct="1">
              <a:buFontTx/>
              <a:buChar char="-"/>
            </a:pPr>
            <a:endParaRPr lang="en-US" altLang="nl-NL" dirty="0"/>
          </a:p>
          <a:p>
            <a:pPr eaLnBrk="1" hangingPunct="1"/>
            <a:endParaRPr lang="en-US" altLang="nl-NL"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83DE6BCD-43C2-400B-B223-730A4DBE28AF}"/>
              </a:ext>
            </a:extLst>
          </p:cNvPr>
          <p:cNvSpPr txBox="1">
            <a:spLocks noGrp="1" noChangeArrowheads="1"/>
          </p:cNvSpPr>
          <p:nvPr/>
        </p:nvSpPr>
        <p:spPr bwMode="auto">
          <a:xfrm>
            <a:off x="4024313" y="9723438"/>
            <a:ext cx="3076575" cy="50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197" tIns="47430" rIns="95197" bIns="47430" anchor="b"/>
          <a:lstStyle>
            <a:lvl1pPr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641350" indent="-247650"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85838" indent="-196850"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379538" indent="-196850"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774825" indent="-198438"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320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6892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464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6036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B3100BB6-4276-4AA3-883E-F5DD3417B2DE}" type="slidenum">
              <a:rPr lang="en-GB" altLang="en-US" b="1">
                <a:solidFill>
                  <a:srgbClr val="000000"/>
                </a:solidFill>
                <a:latin typeface="Times New Roman" panose="02020603050405020304" pitchFamily="18" charset="0"/>
              </a:rPr>
              <a:pPr algn="r" eaLnBrk="1" hangingPunct="1">
                <a:spcBef>
                  <a:spcPct val="0"/>
                </a:spcBef>
              </a:pPr>
              <a:t>6</a:t>
            </a:fld>
            <a:endParaRPr lang="en-GB" altLang="en-US" b="1">
              <a:solidFill>
                <a:srgbClr val="000000"/>
              </a:solidFill>
              <a:latin typeface="Times New Roman" panose="02020603050405020304" pitchFamily="18" charset="0"/>
            </a:endParaRPr>
          </a:p>
        </p:txBody>
      </p:sp>
      <p:sp>
        <p:nvSpPr>
          <p:cNvPr id="12291" name="Text Box 1">
            <a:extLst>
              <a:ext uri="{FF2B5EF4-FFF2-40B4-BE49-F238E27FC236}">
                <a16:creationId xmlns:a16="http://schemas.microsoft.com/office/drawing/2014/main" id="{974FAA56-4796-4D25-B568-960B6A948D9A}"/>
              </a:ext>
            </a:extLst>
          </p:cNvPr>
          <p:cNvSpPr txBox="1">
            <a:spLocks noChangeArrowheads="1"/>
          </p:cNvSpPr>
          <p:nvPr/>
        </p:nvSpPr>
        <p:spPr bwMode="auto">
          <a:xfrm>
            <a:off x="4024313" y="9725025"/>
            <a:ext cx="3078162"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197" tIns="47430" rIns="95197" bIns="47430" anchor="b"/>
          <a:lstStyle>
            <a:lvl1pPr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641350" indent="-247650"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85838" indent="-196850"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379538" indent="-196850"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774825" indent="-198438"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320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6892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464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6036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C88E44CD-8B82-4FE8-A96E-A0AADD7BD07F}" type="slidenum">
              <a:rPr lang="en-GB" altLang="en-US" b="1">
                <a:solidFill>
                  <a:srgbClr val="000000"/>
                </a:solidFill>
                <a:latin typeface="Times New Roman" panose="02020603050405020304" pitchFamily="18" charset="0"/>
              </a:rPr>
              <a:pPr algn="r" eaLnBrk="1" hangingPunct="1">
                <a:spcBef>
                  <a:spcPct val="0"/>
                </a:spcBef>
              </a:pPr>
              <a:t>6</a:t>
            </a:fld>
            <a:endParaRPr lang="en-GB" altLang="en-US" b="1">
              <a:solidFill>
                <a:srgbClr val="000000"/>
              </a:solidFill>
              <a:latin typeface="Times New Roman" panose="02020603050405020304" pitchFamily="18" charset="0"/>
            </a:endParaRPr>
          </a:p>
        </p:txBody>
      </p:sp>
      <p:sp>
        <p:nvSpPr>
          <p:cNvPr id="12292" name="Rectangle 2">
            <a:extLst>
              <a:ext uri="{FF2B5EF4-FFF2-40B4-BE49-F238E27FC236}">
                <a16:creationId xmlns:a16="http://schemas.microsoft.com/office/drawing/2014/main" id="{064682BE-5614-4732-8A45-38C00AA73932}"/>
              </a:ext>
            </a:extLst>
          </p:cNvPr>
          <p:cNvSpPr>
            <a:spLocks noGrp="1" noRot="1" noChangeAspect="1" noChangeArrowheads="1" noTextEdit="1"/>
          </p:cNvSpPr>
          <p:nvPr>
            <p:ph type="sldImg"/>
          </p:nvPr>
        </p:nvSpPr>
        <p:spPr>
          <a:xfrm>
            <a:off x="141288" y="768350"/>
            <a:ext cx="6821487" cy="38385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3" name="Text Box 3">
            <a:extLst>
              <a:ext uri="{FF2B5EF4-FFF2-40B4-BE49-F238E27FC236}">
                <a16:creationId xmlns:a16="http://schemas.microsoft.com/office/drawing/2014/main" id="{1CD7890E-58A6-4D5A-8D34-AA6D69EB63CA}"/>
              </a:ext>
            </a:extLst>
          </p:cNvPr>
          <p:cNvSpPr>
            <a:spLocks noGrp="1" noChangeArrowheads="1"/>
          </p:cNvSpPr>
          <p:nvPr>
            <p:ph type="body" idx="1"/>
          </p:nvPr>
        </p:nvSpPr>
        <p:spPr>
          <a:xfrm>
            <a:off x="949325" y="4862513"/>
            <a:ext cx="5203825" cy="4603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197" tIns="47430" rIns="95197" bIns="47430"/>
          <a:lstStyle/>
          <a:p>
            <a:pPr eaLnBrk="1" hangingPunct="1">
              <a:lnSpc>
                <a:spcPct val="90000"/>
              </a:lnSpc>
              <a:spcBef>
                <a:spcPts val="488"/>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r>
              <a:rPr lang="en-US" altLang="en-US" sz="1000" dirty="0"/>
              <a:t>Of course, any humanitarian </a:t>
            </a:r>
            <a:r>
              <a:rPr lang="en-US" altLang="en-US" sz="1000" dirty="0" err="1"/>
              <a:t>organisation</a:t>
            </a:r>
            <a:r>
              <a:rPr lang="en-US" altLang="en-US" sz="1000" dirty="0"/>
              <a:t> will have to consider how it will adapt to changes in the occurrence of disaster events and risk patterns and prepare for “more work and challenges.” </a:t>
            </a:r>
          </a:p>
          <a:p>
            <a:pPr eaLnBrk="1" hangingPunct="1">
              <a:lnSpc>
                <a:spcPct val="90000"/>
              </a:lnSpc>
              <a:spcBef>
                <a:spcPts val="488"/>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endParaRPr lang="en-US" altLang="en-US" sz="1000" dirty="0"/>
          </a:p>
          <a:p>
            <a:pPr eaLnBrk="1" hangingPunct="1">
              <a:lnSpc>
                <a:spcPct val="90000"/>
              </a:lnSpc>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r>
              <a:rPr lang="en-US" altLang="en-US" sz="1000" b="1" dirty="0">
                <a:latin typeface="Times New Roman" panose="02020603050405020304" pitchFamily="18" charset="0"/>
              </a:rPr>
              <a:t>The Red Cross Movement has raised the issue at the highest level: The International Conference of the Red Cross and Red Crescent</a:t>
            </a:r>
            <a:r>
              <a:rPr lang="en-US" altLang="en-US" sz="1000" dirty="0">
                <a:latin typeface="Times New Roman" panose="02020603050405020304" pitchFamily="18" charset="0"/>
              </a:rPr>
              <a:t>, which </a:t>
            </a:r>
            <a:r>
              <a:rPr lang="en-US" altLang="en-US" sz="1000" dirty="0"/>
              <a:t>brings together the world’s largest humanitarian network and the world’s governments in a conference to debate major humanitarian challenges. It is attended by the International Committee of Red Cross (ICRC), the International Federation of Red Cross and Red Crescent Societies (IFRC) and all the National Red Cross and Red Crescent Societies (192 by 2019); on the government side, all 194 States that are party to the Geneva Conventions attend.</a:t>
            </a:r>
            <a:r>
              <a:rPr lang="en-US" altLang="en-US" sz="1000" dirty="0">
                <a:latin typeface="Times New Roman" panose="02020603050405020304" pitchFamily="18" charset="0"/>
              </a:rPr>
              <a:t> </a:t>
            </a:r>
          </a:p>
          <a:p>
            <a:pPr eaLnBrk="1" hangingPunct="1">
              <a:lnSpc>
                <a:spcPct val="90000"/>
              </a:lnSpc>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endParaRPr lang="en-US" altLang="en-US" sz="1000" dirty="0">
              <a:latin typeface="Times New Roman" panose="02020603050405020304" pitchFamily="18" charset="0"/>
            </a:endParaRPr>
          </a:p>
          <a:p>
            <a:pPr eaLnBrk="1" hangingPunct="1">
              <a:lnSpc>
                <a:spcPct val="90000"/>
              </a:lnSpc>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r>
              <a:rPr lang="en-US" altLang="en-US" sz="1000" dirty="0">
                <a:latin typeface="Times New Roman" panose="02020603050405020304" pitchFamily="18" charset="0"/>
              </a:rPr>
              <a:t>The International Conferences (IC) normally take place every 4th year</a:t>
            </a:r>
          </a:p>
          <a:p>
            <a:pPr eaLnBrk="1" hangingPunct="1">
              <a:lnSpc>
                <a:spcPct val="90000"/>
              </a:lnSpc>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r>
              <a:rPr lang="en-US" altLang="en-US" sz="1000" dirty="0">
                <a:latin typeface="Times New Roman" panose="02020603050405020304" pitchFamily="18" charset="0"/>
              </a:rPr>
              <a:t>I</a:t>
            </a:r>
            <a:r>
              <a:rPr lang="en-US" altLang="en-US" sz="1000" dirty="0"/>
              <a:t>n 2007 c</a:t>
            </a:r>
            <a:r>
              <a:rPr lang="en-US" altLang="en-US" sz="1000" dirty="0">
                <a:latin typeface="Times New Roman" panose="02020603050405020304" pitchFamily="18" charset="0"/>
              </a:rPr>
              <a:t>limate change was one of the four main subjects of this conference – and resolution was passed (see below and slide), </a:t>
            </a:r>
          </a:p>
          <a:p>
            <a:pPr eaLnBrk="1" hangingPunct="1">
              <a:lnSpc>
                <a:spcPct val="90000"/>
              </a:lnSpc>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r>
              <a:rPr lang="en-US" altLang="en-US" sz="1000" dirty="0">
                <a:latin typeface="Times New Roman" panose="02020603050405020304" pitchFamily="18" charset="0"/>
              </a:rPr>
              <a:t>in 2011 “</a:t>
            </a:r>
            <a:r>
              <a:rPr lang="en-US" altLang="ja-JP" sz="1000" dirty="0"/>
              <a:t>Humanitarian consequences of climate change</a:t>
            </a:r>
            <a:r>
              <a:rPr lang="en-US" altLang="en-US" sz="1000" dirty="0"/>
              <a:t>”</a:t>
            </a:r>
            <a:r>
              <a:rPr lang="en-US" altLang="ja-JP" sz="1000" dirty="0"/>
              <a:t> was the theme for one of the 8 </a:t>
            </a:r>
            <a:r>
              <a:rPr lang="en-US" altLang="en-US" sz="1000" dirty="0"/>
              <a:t>“</a:t>
            </a:r>
            <a:r>
              <a:rPr lang="en-US" altLang="ja-JP" sz="1000" dirty="0"/>
              <a:t>workshops</a:t>
            </a:r>
            <a:r>
              <a:rPr lang="en-US" altLang="en-US" sz="1000" dirty="0"/>
              <a:t>”</a:t>
            </a:r>
            <a:endParaRPr lang="en-US" altLang="ja-JP" sz="1000" dirty="0"/>
          </a:p>
          <a:p>
            <a:pPr eaLnBrk="1" hangingPunct="1">
              <a:lnSpc>
                <a:spcPct val="90000"/>
              </a:lnSpc>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r>
              <a:rPr lang="en-US" altLang="ja-JP" sz="1000" dirty="0">
                <a:latin typeface="Times New Roman" panose="02020603050405020304" pitchFamily="18" charset="0"/>
              </a:rPr>
              <a:t>In 2019 was the topic of several side events and sessions, and a </a:t>
            </a:r>
            <a:r>
              <a:rPr lang="en-US" altLang="en-US" sz="1000" dirty="0">
                <a:latin typeface="Times New Roman" panose="02020603050405020304" pitchFamily="18" charset="0"/>
              </a:rPr>
              <a:t>and new resolution was passed with reference to climate and changing risks (see below and slide)</a:t>
            </a:r>
            <a:endParaRPr lang="en-US" altLang="ja-JP" sz="1000" dirty="0">
              <a:latin typeface="Times New Roman" panose="02020603050405020304" pitchFamily="18" charset="0"/>
            </a:endParaRPr>
          </a:p>
          <a:p>
            <a:pPr eaLnBrk="1" hangingPunct="1">
              <a:lnSpc>
                <a:spcPct val="90000"/>
              </a:lnSpc>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endParaRPr lang="en-US" altLang="en-US" sz="1000" dirty="0">
              <a:latin typeface="Times New Roman" panose="02020603050405020304" pitchFamily="18" charset="0"/>
            </a:endParaRPr>
          </a:p>
          <a:p>
            <a:pPr eaLnBrk="1" hangingPunct="1">
              <a:lnSpc>
                <a:spcPct val="90000"/>
              </a:lnSpc>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r>
              <a:rPr lang="en-US" altLang="en-US" sz="1000" dirty="0">
                <a:latin typeface="Times New Roman" panose="02020603050405020304" pitchFamily="18" charset="0"/>
              </a:rPr>
              <a:t>In 2007, with the final Resolution and the commitment of the NSs, ICRC, IFRC and governments, </a:t>
            </a:r>
            <a:r>
              <a:rPr lang="en-US" altLang="en-US" sz="1000" b="1" dirty="0">
                <a:latin typeface="Times New Roman" panose="02020603050405020304" pitchFamily="18" charset="0"/>
              </a:rPr>
              <a:t>climate change now needs to be implemented in the policy plans and programs of all National Societies</a:t>
            </a:r>
            <a:r>
              <a:rPr lang="en-US" altLang="en-US" sz="1000" dirty="0">
                <a:latin typeface="Times New Roman" panose="02020603050405020304" pitchFamily="18" charset="0"/>
              </a:rPr>
              <a:t>. </a:t>
            </a:r>
            <a:r>
              <a:rPr lang="en-US" altLang="en-US" sz="1000" dirty="0">
                <a:latin typeface="Times New Roman" panose="02020603050405020304" pitchFamily="18" charset="0"/>
                <a:ea typeface="MS PGothic" panose="020B0600070205080204" pitchFamily="34" charset="-128"/>
              </a:rPr>
              <a:t>Commitments were made to address climate change in the following ways (</a:t>
            </a:r>
            <a:r>
              <a:rPr lang="en-US" altLang="en-US" sz="1000" b="1" dirty="0">
                <a:latin typeface="Times New Roman" panose="02020603050405020304" pitchFamily="18" charset="0"/>
                <a:ea typeface="MS PGothic" panose="020B0600070205080204" pitchFamily="34" charset="-128"/>
              </a:rPr>
              <a:t>see slide</a:t>
            </a:r>
            <a:r>
              <a:rPr lang="en-US" altLang="en-US" sz="1000" dirty="0">
                <a:latin typeface="Times New Roman" panose="02020603050405020304" pitchFamily="18" charset="0"/>
                <a:ea typeface="MS PGothic" panose="020B0600070205080204" pitchFamily="34" charset="-128"/>
              </a:rPr>
              <a:t>):</a:t>
            </a:r>
          </a:p>
          <a:p>
            <a:pPr eaLnBrk="1" hangingPunct="1">
              <a:lnSpc>
                <a:spcPct val="90000"/>
              </a:lnSpc>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endParaRPr lang="en-US" altLang="en-US" sz="1000" dirty="0">
              <a:latin typeface="Times New Roman" panose="02020603050405020304" pitchFamily="18" charset="0"/>
            </a:endParaRPr>
          </a:p>
          <a:p>
            <a:pPr eaLnBrk="1" hangingPunct="1">
              <a:lnSpc>
                <a:spcPct val="90000"/>
              </a:lnSpc>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r>
              <a:rPr lang="en-US" altLang="en-US" sz="1000" dirty="0">
                <a:latin typeface="Times New Roman" panose="02020603050405020304" pitchFamily="18" charset="0"/>
                <a:ea typeface="ヒラギノ角ゴ Pro W3"/>
                <a:cs typeface="ヒラギノ角ゴ Pro W3"/>
              </a:rPr>
              <a:t>Source: See R</a:t>
            </a:r>
            <a:r>
              <a:rPr lang="en-US" altLang="ja-JP" sz="1000" dirty="0">
                <a:latin typeface="Times New Roman" panose="02020603050405020304" pitchFamily="18" charset="0"/>
                <a:ea typeface="ヒラギノ角ゴ Pro W3"/>
                <a:cs typeface="ヒラギノ角ゴ Pro W3"/>
              </a:rPr>
              <a:t>esolution 1: https://www.icrc.org/eng/resources/documents/resolution/30-international-conference-resolution-1-2007.htm</a:t>
            </a:r>
          </a:p>
          <a:p>
            <a:pPr eaLnBrk="1" hangingPunct="1">
              <a:lnSpc>
                <a:spcPct val="90000"/>
              </a:lnSpc>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endParaRPr lang="en-US" altLang="en-US" sz="1000" dirty="0">
              <a:latin typeface="Times New Roman" panose="02020603050405020304" pitchFamily="18" charset="0"/>
            </a:endParaRPr>
          </a:p>
          <a:p>
            <a:pPr eaLnBrk="1" hangingPunct="1">
              <a:lnSpc>
                <a:spcPct val="90000"/>
              </a:lnSpc>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r>
              <a:rPr lang="en-US" altLang="en-US" sz="1000" dirty="0">
                <a:latin typeface="Times New Roman" panose="02020603050405020304" pitchFamily="18" charset="0"/>
              </a:rPr>
              <a:t>In 2019 the International Conference, </a:t>
            </a:r>
            <a:r>
              <a:rPr lang="en-GB" altLang="nl-NL" sz="1000" dirty="0"/>
              <a:t>there was a focus on the humanitarian impacts of climate change, drawing attention to key challenges and opportunities, and identifying what can be done now to scale up joint action.</a:t>
            </a:r>
            <a:r>
              <a:rPr lang="en-US" altLang="en-US" sz="1000" dirty="0">
                <a:latin typeface="Times New Roman" panose="02020603050405020304" pitchFamily="18" charset="0"/>
              </a:rPr>
              <a:t> Commitments to address changing risks were reiterated, partly through adopting the resolution </a:t>
            </a:r>
            <a:r>
              <a:rPr lang="en-GB" altLang="nl-NL" sz="1000" dirty="0">
                <a:latin typeface="Times New Roman" panose="02020603050405020304" pitchFamily="18" charset="0"/>
              </a:rPr>
              <a:t>on </a:t>
            </a:r>
            <a:r>
              <a:rPr lang="en-GB" sz="1000" i="1" dirty="0"/>
              <a:t>Disaster laws and policies that leave no one behind: </a:t>
            </a:r>
            <a:r>
              <a:rPr lang="en-GB" sz="1000" dirty="0">
                <a:hlinkClick r:id="rId3"/>
              </a:rPr>
              <a:t>https://rcrcconference.org/app/uploads/2019/12/33IC_R7-Disaster-Law-resolution-adopted-EN-1.pdf</a:t>
            </a:r>
            <a:r>
              <a:rPr lang="en-GB" sz="1000" dirty="0"/>
              <a:t> (</a:t>
            </a:r>
            <a:r>
              <a:rPr lang="en-GB" sz="1000" b="1" dirty="0"/>
              <a:t>see slide</a:t>
            </a:r>
            <a:r>
              <a:rPr lang="en-GB" sz="1000" dirty="0"/>
              <a:t>)</a:t>
            </a:r>
          </a:p>
          <a:p>
            <a:pPr eaLnBrk="1" hangingPunct="1">
              <a:lnSpc>
                <a:spcPct val="90000"/>
              </a:lnSpc>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endParaRPr lang="en-GB" sz="1000" dirty="0"/>
          </a:p>
          <a:p>
            <a:pPr eaLnBrk="1" hangingPunct="1">
              <a:lnSpc>
                <a:spcPct val="90000"/>
              </a:lnSpc>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endParaRPr lang="en-US" altLang="en-US" sz="1000" dirty="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D41AD090-CE42-4AB7-8381-88E71CB28D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04863" indent="-3095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382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7335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2288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6860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31432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6004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40576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591B936-C52D-4084-A25A-527A04FB32CA}" type="slidenum">
              <a:rPr lang="da-DK" altLang="nl-NL" sz="1300" smtClean="0"/>
              <a:pPr>
                <a:spcBef>
                  <a:spcPct val="0"/>
                </a:spcBef>
              </a:pPr>
              <a:t>7</a:t>
            </a:fld>
            <a:endParaRPr lang="da-DK" altLang="nl-NL" sz="1300"/>
          </a:p>
        </p:txBody>
      </p:sp>
      <p:sp>
        <p:nvSpPr>
          <p:cNvPr id="16387" name="Rectangle 7">
            <a:extLst>
              <a:ext uri="{FF2B5EF4-FFF2-40B4-BE49-F238E27FC236}">
                <a16:creationId xmlns:a16="http://schemas.microsoft.com/office/drawing/2014/main" id="{AE95F624-FD44-4363-87EE-2DECF5D95829}"/>
              </a:ext>
            </a:extLst>
          </p:cNvPr>
          <p:cNvSpPr txBox="1">
            <a:spLocks noGrp="1" noChangeArrowheads="1"/>
          </p:cNvSpPr>
          <p:nvPr/>
        </p:nvSpPr>
        <p:spPr bwMode="auto">
          <a:xfrm>
            <a:off x="4025900" y="9723438"/>
            <a:ext cx="30781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75" tIns="49538" rIns="99075" bIns="49538" anchor="b"/>
          <a:lstStyle>
            <a:lvl1pPr>
              <a:spcBef>
                <a:spcPct val="30000"/>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C3C8F645-8962-49F3-9344-E189808A89E7}" type="slidenum">
              <a:rPr lang="en-GB" altLang="nl-NL" b="1">
                <a:solidFill>
                  <a:srgbClr val="000000"/>
                </a:solidFill>
                <a:latin typeface="Times New Roman" panose="02020603050405020304" pitchFamily="18" charset="0"/>
              </a:rPr>
              <a:pPr algn="r" eaLnBrk="1" hangingPunct="1">
                <a:spcBef>
                  <a:spcPct val="0"/>
                </a:spcBef>
              </a:pPr>
              <a:t>7</a:t>
            </a:fld>
            <a:endParaRPr lang="en-GB" altLang="nl-NL" b="1">
              <a:solidFill>
                <a:srgbClr val="000000"/>
              </a:solidFill>
              <a:latin typeface="Times New Roman" panose="02020603050405020304" pitchFamily="18" charset="0"/>
            </a:endParaRPr>
          </a:p>
        </p:txBody>
      </p:sp>
      <p:sp>
        <p:nvSpPr>
          <p:cNvPr id="16388" name="Text Box 1">
            <a:extLst>
              <a:ext uri="{FF2B5EF4-FFF2-40B4-BE49-F238E27FC236}">
                <a16:creationId xmlns:a16="http://schemas.microsoft.com/office/drawing/2014/main" id="{BC484E23-0BE8-428B-81F5-213759443CE4}"/>
              </a:ext>
            </a:extLst>
          </p:cNvPr>
          <p:cNvSpPr txBox="1">
            <a:spLocks noChangeArrowheads="1"/>
          </p:cNvSpPr>
          <p:nvPr/>
        </p:nvSpPr>
        <p:spPr bwMode="auto">
          <a:xfrm>
            <a:off x="4024313" y="9725025"/>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197" tIns="47430" rIns="95197" bIns="4743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38CC8729-4DAC-4E63-8D60-944AB2BF3A88}" type="slidenum">
              <a:rPr lang="en-GB" altLang="nl-NL" b="1">
                <a:solidFill>
                  <a:srgbClr val="000000"/>
                </a:solidFill>
                <a:latin typeface="Times New Roman" panose="02020603050405020304" pitchFamily="18" charset="0"/>
              </a:rPr>
              <a:pPr algn="r" eaLnBrk="1" hangingPunct="1">
                <a:spcBef>
                  <a:spcPct val="0"/>
                </a:spcBef>
              </a:pPr>
              <a:t>7</a:t>
            </a:fld>
            <a:endParaRPr lang="en-GB" altLang="nl-NL" b="1">
              <a:solidFill>
                <a:srgbClr val="000000"/>
              </a:solidFill>
              <a:latin typeface="Times New Roman" panose="02020603050405020304" pitchFamily="18" charset="0"/>
            </a:endParaRPr>
          </a:p>
        </p:txBody>
      </p:sp>
      <p:sp>
        <p:nvSpPr>
          <p:cNvPr id="16389" name="Rectangle 2">
            <a:extLst>
              <a:ext uri="{FF2B5EF4-FFF2-40B4-BE49-F238E27FC236}">
                <a16:creationId xmlns:a16="http://schemas.microsoft.com/office/drawing/2014/main" id="{A7479D9C-E087-4C93-99EA-5E841271EE08}"/>
              </a:ext>
            </a:extLst>
          </p:cNvPr>
          <p:cNvSpPr>
            <a:spLocks noGrp="1" noRot="1" noChangeAspect="1" noChangeArrowheads="1" noTextEdit="1"/>
          </p:cNvSpPr>
          <p:nvPr>
            <p:ph type="sldImg"/>
          </p:nvPr>
        </p:nvSpPr>
        <p:spPr>
          <a:xfrm>
            <a:off x="141288" y="768350"/>
            <a:ext cx="6821487" cy="3838575"/>
          </a:xfrm>
          <a:ln/>
        </p:spPr>
      </p:sp>
      <p:sp>
        <p:nvSpPr>
          <p:cNvPr id="16390" name="Text Box 3">
            <a:extLst>
              <a:ext uri="{FF2B5EF4-FFF2-40B4-BE49-F238E27FC236}">
                <a16:creationId xmlns:a16="http://schemas.microsoft.com/office/drawing/2014/main" id="{90A8DF92-F832-4983-97E4-1444E1255FAD}"/>
              </a:ext>
            </a:extLst>
          </p:cNvPr>
          <p:cNvSpPr>
            <a:spLocks noGrp="1" noChangeArrowheads="1"/>
          </p:cNvSpPr>
          <p:nvPr>
            <p:ph type="body" idx="1"/>
          </p:nvPr>
        </p:nvSpPr>
        <p:spPr>
          <a:xfrm>
            <a:off x="949325" y="4862513"/>
            <a:ext cx="5203825" cy="4603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r>
              <a:rPr lang="en-GB" altLang="nl-NL" dirty="0">
                <a:latin typeface="Times New Roman" panose="02020603050405020304" pitchFamily="18" charset="0"/>
              </a:rPr>
              <a:t>Climate change commitments are strongly prioritized in the International Federation</a:t>
            </a:r>
            <a:r>
              <a:rPr lang="en-GB" altLang="en-US" dirty="0">
                <a:latin typeface="Times New Roman" panose="02020603050405020304" pitchFamily="18" charset="0"/>
              </a:rPr>
              <a:t>’</a:t>
            </a:r>
            <a:r>
              <a:rPr lang="en-GB" altLang="nl-NL" dirty="0">
                <a:latin typeface="Times New Roman" panose="02020603050405020304" pitchFamily="18" charset="0"/>
              </a:rPr>
              <a:t>s </a:t>
            </a:r>
            <a:r>
              <a:rPr lang="en-GB" altLang="nl-NL" b="1" dirty="0">
                <a:latin typeface="Times New Roman" panose="02020603050405020304" pitchFamily="18" charset="0"/>
              </a:rPr>
              <a:t>Strategy 2030</a:t>
            </a:r>
            <a:r>
              <a:rPr lang="en-GB" altLang="nl-NL" dirty="0">
                <a:latin typeface="Times New Roman" panose="02020603050405020304" pitchFamily="18" charset="0"/>
              </a:rPr>
              <a:t>. </a:t>
            </a:r>
          </a:p>
          <a:p>
            <a:pPr eaLnBrk="1" hangingPunct="1">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endParaRPr lang="en-GB" altLang="nl-NL" dirty="0">
              <a:latin typeface="Times New Roman" panose="02020603050405020304" pitchFamily="18" charset="0"/>
            </a:endParaRPr>
          </a:p>
          <a:p>
            <a:pPr eaLnBrk="1" hangingPunct="1">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r>
              <a:rPr lang="en-GB" altLang="nl-NL" dirty="0">
                <a:latin typeface="Times New Roman" panose="02020603050405020304" pitchFamily="18" charset="0"/>
              </a:rPr>
              <a:t>The Strategy 2030 focuses on </a:t>
            </a:r>
            <a:r>
              <a:rPr lang="en-GB" sz="1200" b="1" i="1" kern="1200" dirty="0">
                <a:solidFill>
                  <a:srgbClr val="000000"/>
                </a:solidFill>
                <a:effectLst/>
                <a:latin typeface="Calibri" panose="020F0502020204030204" pitchFamily="34" charset="0"/>
                <a:ea typeface="MS PGothic" panose="020B0600070205080204" pitchFamily="34" charset="-128"/>
                <a:cs typeface="Arial" panose="020B0604020202020204" pitchFamily="34" charset="0"/>
              </a:rPr>
              <a:t>integrating climate risk management </a:t>
            </a:r>
            <a:r>
              <a:rPr lang="en-GB" sz="1200" b="1" i="0" kern="1200" dirty="0">
                <a:solidFill>
                  <a:srgbClr val="000000"/>
                </a:solidFill>
                <a:effectLst/>
                <a:latin typeface="Calibri" panose="020F0502020204030204" pitchFamily="34" charset="0"/>
                <a:ea typeface="MS PGothic" panose="020B0600070205080204" pitchFamily="34" charset="-128"/>
                <a:cs typeface="Arial" panose="020B0604020202020204" pitchFamily="34" charset="0"/>
              </a:rPr>
              <a:t>across all of our programmes, operations and advocacy</a:t>
            </a:r>
            <a:r>
              <a:rPr lang="en-GB" sz="1200" kern="1200" dirty="0">
                <a:solidFill>
                  <a:srgbClr val="000000"/>
                </a:solidFill>
                <a:effectLst/>
                <a:latin typeface="Calibri" panose="020F0502020204030204" pitchFamily="34" charset="0"/>
                <a:ea typeface="MS PGothic" panose="020B0600070205080204" pitchFamily="34" charset="-128"/>
                <a:cs typeface="Arial" panose="020B0604020202020204" pitchFamily="34" charset="0"/>
              </a:rPr>
              <a:t> and </a:t>
            </a:r>
            <a:r>
              <a:rPr lang="en-GB" altLang="nl-NL" dirty="0">
                <a:latin typeface="Times New Roman" panose="02020603050405020304" pitchFamily="18" charset="0"/>
              </a:rPr>
              <a:t>emphasises the importance of contributing to climate change </a:t>
            </a:r>
            <a:r>
              <a:rPr lang="en-GB" altLang="nl-NL" b="1" dirty="0">
                <a:latin typeface="Times New Roman" panose="02020603050405020304" pitchFamily="18" charset="0"/>
              </a:rPr>
              <a:t>adaptation as well as mitigation. </a:t>
            </a:r>
          </a:p>
          <a:p>
            <a:pPr eaLnBrk="1" hangingPunct="1">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endParaRPr lang="en-GB" altLang="nl-NL" b="1" dirty="0">
              <a:latin typeface="Times New Roman" panose="02020603050405020304" pitchFamily="18" charset="0"/>
            </a:endParaRPr>
          </a:p>
          <a:p>
            <a:pPr eaLnBrk="1" hangingPunct="1">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r>
              <a:rPr lang="en-GB" altLang="nl-NL" b="0" dirty="0">
                <a:latin typeface="Times New Roman" panose="02020603050405020304" pitchFamily="18" charset="0"/>
              </a:rPr>
              <a:t>As an organization we focus mostly on the humanitarian aspects of climate change and strive to reduce vulnerability – i.e. we have a stronger immediate mandate to focus on ‘adaptation’. </a:t>
            </a:r>
          </a:p>
          <a:p>
            <a:pPr eaLnBrk="1" hangingPunct="1">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endParaRPr lang="en-GB" altLang="nl-NL" b="1" dirty="0">
              <a:latin typeface="Times New Roman" panose="02020603050405020304" pitchFamily="18" charset="0"/>
            </a:endParaRPr>
          </a:p>
          <a:p>
            <a:pPr eaLnBrk="1" hangingPunct="1">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r>
              <a:rPr lang="en-GB" altLang="nl-NL" b="0" dirty="0">
                <a:latin typeface="Times New Roman" panose="02020603050405020304" pitchFamily="18" charset="0"/>
              </a:rPr>
              <a:t>As </a:t>
            </a:r>
            <a:r>
              <a:rPr lang="en-GB" altLang="nl-NL" dirty="0">
                <a:latin typeface="Times New Roman" panose="02020603050405020304" pitchFamily="18" charset="0"/>
              </a:rPr>
              <a:t>noticed on previous slide, our own 'greening' of activities is an important responsibility – and we all – including National Societies – have a responsibility to make every effort to minimize the greenhouse gas emissions from our activities.  And we </a:t>
            </a:r>
            <a:r>
              <a:rPr lang="en-GB" altLang="nl-NL" i="1" dirty="0">
                <a:latin typeface="Times New Roman" panose="02020603050405020304" pitchFamily="18" charset="0"/>
              </a:rPr>
              <a:t>do recognize the necessity of mitigation efforts to reduce humanitarian suffering, and align ourselves with the statements made in the latest IPCC reports</a:t>
            </a:r>
            <a:r>
              <a:rPr lang="en-GB" altLang="nl-NL" dirty="0">
                <a:latin typeface="Times New Roman" panose="02020603050405020304" pitchFamily="18" charset="0"/>
              </a:rPr>
              <a:t>. </a:t>
            </a:r>
          </a:p>
          <a:p>
            <a:pPr eaLnBrk="1" hangingPunct="1">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endParaRPr lang="en-GB" altLang="nl-NL" dirty="0">
              <a:latin typeface="Times New Roman" panose="02020603050405020304" pitchFamily="18" charset="0"/>
            </a:endParaRPr>
          </a:p>
          <a:p>
            <a:pPr eaLnBrk="1" hangingPunct="1">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r>
              <a:rPr lang="en-GB" altLang="nl-NL" dirty="0">
                <a:latin typeface="Times New Roman" panose="02020603050405020304" pitchFamily="18" charset="0"/>
              </a:rPr>
              <a:t>Sometimes the two agendas (mitigation and adaptation) combine for win-win solutions. For example: a reforestation initiative to prevent landslides will result in new trees that absorb carbon dioxide; our main target remains to prevent the landslide from happening and protect the most vulnerable. </a:t>
            </a:r>
          </a:p>
          <a:p>
            <a:pPr eaLnBrk="1" hangingPunct="1">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endParaRPr lang="en-GB" altLang="nl-NL" dirty="0">
              <a:latin typeface="Times New Roman" panose="02020603050405020304" pitchFamily="18" charset="0"/>
            </a:endParaRPr>
          </a:p>
          <a:p>
            <a:pPr eaLnBrk="1" hangingPunct="1">
              <a:spcBef>
                <a:spcPts val="425"/>
              </a:spcBef>
              <a:tabLst>
                <a:tab pos="0" algn="l"/>
                <a:tab pos="852488" algn="l"/>
                <a:tab pos="1706563" algn="l"/>
                <a:tab pos="2562225" algn="l"/>
                <a:tab pos="3414713" algn="l"/>
                <a:tab pos="4270375" algn="l"/>
                <a:tab pos="5124450" algn="l"/>
                <a:tab pos="5980113" algn="l"/>
                <a:tab pos="6832600" algn="l"/>
                <a:tab pos="7688263" algn="l"/>
                <a:tab pos="8542338" algn="l"/>
                <a:tab pos="9398000" algn="l"/>
              </a:tabLst>
            </a:pPr>
            <a:r>
              <a:rPr lang="en-GB" altLang="nl-NL" b="1" dirty="0">
                <a:latin typeface="Times New Roman" panose="02020603050405020304" pitchFamily="18" charset="0"/>
              </a:rPr>
              <a:t>NOTE the different meanings of </a:t>
            </a:r>
            <a:r>
              <a:rPr lang="en-GB" altLang="en-US" b="1" dirty="0">
                <a:latin typeface="Times New Roman" panose="02020603050405020304" pitchFamily="18" charset="0"/>
              </a:rPr>
              <a:t>‘</a:t>
            </a:r>
            <a:r>
              <a:rPr lang="en-GB" altLang="nl-NL" b="1" dirty="0">
                <a:latin typeface="Times New Roman" panose="02020603050405020304" pitchFamily="18" charset="0"/>
              </a:rPr>
              <a:t>mitigation</a:t>
            </a:r>
            <a:r>
              <a:rPr lang="en-GB" altLang="en-US" b="1" dirty="0">
                <a:latin typeface="Times New Roman" panose="02020603050405020304" pitchFamily="18" charset="0"/>
              </a:rPr>
              <a:t>’</a:t>
            </a:r>
            <a:r>
              <a:rPr lang="en-GB" altLang="nl-NL" b="1" dirty="0">
                <a:latin typeface="Times New Roman" panose="02020603050405020304" pitchFamily="18" charset="0"/>
              </a:rPr>
              <a:t>: among disaster risk reduction practitioners, </a:t>
            </a:r>
            <a:r>
              <a:rPr lang="en-GB" altLang="en-US" b="1" dirty="0">
                <a:latin typeface="Times New Roman" panose="02020603050405020304" pitchFamily="18" charset="0"/>
              </a:rPr>
              <a:t>‘</a:t>
            </a:r>
            <a:r>
              <a:rPr lang="en-GB" altLang="nl-NL" b="1" dirty="0">
                <a:latin typeface="Times New Roman" panose="02020603050405020304" pitchFamily="18" charset="0"/>
              </a:rPr>
              <a:t>mitigation</a:t>
            </a:r>
            <a:r>
              <a:rPr lang="en-GB" altLang="en-US" b="1" dirty="0">
                <a:latin typeface="Times New Roman" panose="02020603050405020304" pitchFamily="18" charset="0"/>
              </a:rPr>
              <a:t>’</a:t>
            </a:r>
            <a:r>
              <a:rPr lang="en-GB" altLang="nl-NL" b="1" dirty="0">
                <a:latin typeface="Times New Roman" panose="02020603050405020304" pitchFamily="18" charset="0"/>
              </a:rPr>
              <a:t> often refers to </a:t>
            </a:r>
            <a:r>
              <a:rPr lang="en-GB" altLang="en-US" b="1" dirty="0">
                <a:latin typeface="Times New Roman" panose="02020603050405020304" pitchFamily="18" charset="0"/>
              </a:rPr>
              <a:t>‘</a:t>
            </a:r>
            <a:r>
              <a:rPr lang="en-GB" altLang="nl-NL" b="1" dirty="0">
                <a:latin typeface="Times New Roman" panose="02020603050405020304" pitchFamily="18" charset="0"/>
              </a:rPr>
              <a:t>disaster mitigation</a:t>
            </a:r>
            <a:r>
              <a:rPr lang="en-GB" altLang="en-US" b="1" dirty="0">
                <a:latin typeface="Times New Roman" panose="02020603050405020304" pitchFamily="18" charset="0"/>
              </a:rPr>
              <a:t>’</a:t>
            </a:r>
            <a:r>
              <a:rPr lang="en-GB" altLang="nl-NL" b="1" dirty="0">
                <a:latin typeface="Times New Roman" panose="02020603050405020304" pitchFamily="18" charset="0"/>
              </a:rPr>
              <a:t> or measures to reduce the impact of disasters, but in the climate change context it means halting global warming by reducing greenhouse gasses in the atmosphere.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F9B10E86-E871-334D-A213-CF646578559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804863" indent="-309563">
              <a:defRPr>
                <a:solidFill>
                  <a:schemeClr val="tx1"/>
                </a:solidFill>
                <a:latin typeface="Arial" panose="020B0604020202020204" pitchFamily="34" charset="0"/>
                <a:ea typeface="MS PGothic" panose="020B0600070205080204" pitchFamily="34" charset="-128"/>
              </a:defRPr>
            </a:lvl2pPr>
            <a:lvl3pPr marL="1238250" indent="-247650">
              <a:defRPr>
                <a:solidFill>
                  <a:schemeClr val="tx1"/>
                </a:solidFill>
                <a:latin typeface="Arial" panose="020B0604020202020204" pitchFamily="34" charset="0"/>
                <a:ea typeface="MS PGothic" panose="020B0600070205080204" pitchFamily="34" charset="-128"/>
              </a:defRPr>
            </a:lvl3pPr>
            <a:lvl4pPr marL="1733550" indent="-247650">
              <a:defRPr>
                <a:solidFill>
                  <a:schemeClr val="tx1"/>
                </a:solidFill>
                <a:latin typeface="Arial" panose="020B0604020202020204" pitchFamily="34" charset="0"/>
                <a:ea typeface="MS PGothic" panose="020B0600070205080204" pitchFamily="34" charset="-128"/>
              </a:defRPr>
            </a:lvl4pPr>
            <a:lvl5pPr marL="2228850" indent="-247650">
              <a:defRPr>
                <a:solidFill>
                  <a:schemeClr val="tx1"/>
                </a:solidFill>
                <a:latin typeface="Arial" panose="020B0604020202020204" pitchFamily="34" charset="0"/>
                <a:ea typeface="MS PGothic" panose="020B0600070205080204" pitchFamily="34" charset="-128"/>
              </a:defRPr>
            </a:lvl5pPr>
            <a:lvl6pPr marL="26860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32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004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57650" indent="-247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06A3C62-9533-F845-87A0-2A011ABED591}" type="slidenum">
              <a:rPr lang="da-DK" altLang="nl-NL" smtClean="0"/>
              <a:pPr/>
              <a:t>8</a:t>
            </a:fld>
            <a:endParaRPr lang="da-DK" altLang="nl-NL"/>
          </a:p>
        </p:txBody>
      </p:sp>
      <p:sp>
        <p:nvSpPr>
          <p:cNvPr id="34818" name="Rectangle 2">
            <a:extLst>
              <a:ext uri="{FF2B5EF4-FFF2-40B4-BE49-F238E27FC236}">
                <a16:creationId xmlns:a16="http://schemas.microsoft.com/office/drawing/2014/main" id="{B2112E2E-8244-B24D-B466-220AD5B0E7D9}"/>
              </a:ext>
            </a:extLst>
          </p:cNvPr>
          <p:cNvSpPr>
            <a:spLocks noGrp="1" noRot="1" noChangeAspect="1" noChangeArrowheads="1" noTextEdit="1"/>
          </p:cNvSpPr>
          <p:nvPr>
            <p:ph type="sldImg"/>
          </p:nvPr>
        </p:nvSpPr>
        <p:spPr>
          <a:xfrm>
            <a:off x="141288" y="768350"/>
            <a:ext cx="6819900" cy="3836988"/>
          </a:xfrm>
          <a:ln/>
        </p:spPr>
      </p:sp>
      <p:sp>
        <p:nvSpPr>
          <p:cNvPr id="34819" name="Rectangle 3">
            <a:extLst>
              <a:ext uri="{FF2B5EF4-FFF2-40B4-BE49-F238E27FC236}">
                <a16:creationId xmlns:a16="http://schemas.microsoft.com/office/drawing/2014/main" id="{065F9642-9375-3548-BC63-FB1BDB31AA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95300" eaLnBrk="1" hangingPunct="1">
              <a:spcBef>
                <a:spcPct val="0"/>
              </a:spcBef>
            </a:pPr>
            <a:r>
              <a:rPr lang="en-US" altLang="nl-NL" dirty="0"/>
              <a:t>Likewise, at the IFRC General Assembly 2019 – back-to-back with the International Conference - </a:t>
            </a:r>
            <a:r>
              <a:rPr lang="en-GB" altLang="nl-NL" dirty="0"/>
              <a:t>the climate crisis was at the top of global humanitarian challenges </a:t>
            </a:r>
            <a:r>
              <a:rPr lang="en-US" altLang="nl-NL" dirty="0"/>
              <a:t>as summarized in the </a:t>
            </a:r>
          </a:p>
          <a:p>
            <a:pPr defTabSz="495300" eaLnBrk="1" hangingPunct="1">
              <a:spcBef>
                <a:spcPct val="0"/>
              </a:spcBef>
            </a:pPr>
            <a:r>
              <a:rPr lang="en-US" altLang="nl-NL" dirty="0"/>
              <a:t>'</a:t>
            </a:r>
            <a:r>
              <a:rPr lang="en-US" altLang="nl-NL" b="1" i="1" dirty="0"/>
              <a:t>Ambitions to address the climate crisis</a:t>
            </a:r>
            <a:r>
              <a:rPr lang="en-US" altLang="nl-NL" dirty="0"/>
              <a:t>' document - summarized in the slide - and in the adoption of the IFRC Strategy 2030 where 'Climate and environmental crisis' was identified as the no. 1 'challenge'.</a:t>
            </a:r>
          </a:p>
          <a:p>
            <a:pPr defTabSz="495300" eaLnBrk="1" hangingPunct="1">
              <a:spcBef>
                <a:spcPct val="0"/>
              </a:spcBef>
            </a:pPr>
            <a:endParaRPr lang="en-US" altLang="nl-NL" dirty="0"/>
          </a:p>
          <a:p>
            <a:pPr defTabSz="495300" eaLnBrk="1" hangingPunct="1">
              <a:spcBef>
                <a:spcPct val="0"/>
              </a:spcBef>
            </a:pPr>
            <a:endParaRPr lang="en-US" altLang="nl-NL" dirty="0"/>
          </a:p>
          <a:p>
            <a:pPr defTabSz="495300" eaLnBrk="1" hangingPunct="1">
              <a:spcBef>
                <a:spcPct val="0"/>
              </a:spcBef>
            </a:pPr>
            <a:r>
              <a:rPr lang="en-US" altLang="nl-NL" dirty="0"/>
              <a:t>Those documents build on the IFRC </a:t>
            </a:r>
            <a:r>
              <a:rPr lang="en-US" altLang="nl-NL" i="1" dirty="0"/>
              <a:t>Framework for Climate Action towards 2020</a:t>
            </a:r>
            <a:r>
              <a:rPr lang="en-US" altLang="nl-NL" dirty="0"/>
              <a:t> that was designed to support both IFRC and National Society planning processes and dialogue with partners and governments. </a:t>
            </a:r>
          </a:p>
          <a:p>
            <a:pPr defTabSz="495300" eaLnBrk="1" hangingPunct="1">
              <a:spcBef>
                <a:spcPct val="0"/>
              </a:spcBef>
            </a:pPr>
            <a:endParaRPr lang="en-GB" altLang="nl-NL" dirty="0">
              <a:latin typeface="Times New Roman" panose="02020603050405020304" pitchFamily="18" charset="0"/>
            </a:endParaRPr>
          </a:p>
        </p:txBody>
      </p:sp>
    </p:spTree>
    <p:extLst>
      <p:ext uri="{BB962C8B-B14F-4D97-AF65-F5344CB8AC3E}">
        <p14:creationId xmlns:p14="http://schemas.microsoft.com/office/powerpoint/2010/main" val="3959470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Link to charter:</a:t>
            </a:r>
          </a:p>
          <a:p>
            <a:r>
              <a:rPr lang="en-GB" dirty="0"/>
              <a:t>https://www.climate-charter.org/</a:t>
            </a:r>
          </a:p>
          <a:p>
            <a:endParaRPr lang="en-GB" dirty="0"/>
          </a:p>
          <a:p>
            <a:r>
              <a:rPr lang="en-GB" b="0" i="0" dirty="0">
                <a:solidFill>
                  <a:srgbClr val="494949"/>
                </a:solidFill>
                <a:effectLst/>
                <a:latin typeface="Rubik"/>
              </a:rPr>
              <a:t>The development of the Charter was led by the ICRC and IFRC, and guided by an Advisory Committee of 19 people, including representatives of local, national and international NGOs,  UN agencies and National Red Cross and Red Crescent Societies, as well as academics, researchers and experts in the humanitarian, development, climate and environmental fields.</a:t>
            </a:r>
          </a:p>
          <a:p>
            <a:endParaRPr lang="en-GB" b="0" i="0" dirty="0">
              <a:solidFill>
                <a:srgbClr val="494949"/>
              </a:solidFill>
              <a:effectLst/>
              <a:latin typeface="Rubik"/>
            </a:endParaRPr>
          </a:p>
          <a:p>
            <a:r>
              <a:rPr lang="en-GB" b="0" i="0" dirty="0">
                <a:solidFill>
                  <a:srgbClr val="494949"/>
                </a:solidFill>
                <a:effectLst/>
                <a:latin typeface="Rubik"/>
              </a:rPr>
              <a:t>The Charter has been developed by and for humanitarian organisations.  Signatures will be accepted from not-for-profit organisations (whether they are Red Cross/Red Crescent, NGO, or inter-governmental) that provide humanitarian assistance and/or protection. </a:t>
            </a:r>
            <a:endParaRPr lang="en-GB" dirty="0"/>
          </a:p>
        </p:txBody>
      </p:sp>
      <p:sp>
        <p:nvSpPr>
          <p:cNvPr id="4" name="Slide Number Placeholder 3"/>
          <p:cNvSpPr>
            <a:spLocks noGrp="1"/>
          </p:cNvSpPr>
          <p:nvPr>
            <p:ph type="sldNum" sz="quarter" idx="5"/>
          </p:nvPr>
        </p:nvSpPr>
        <p:spPr/>
        <p:txBody>
          <a:bodyPr/>
          <a:lstStyle/>
          <a:p>
            <a:pPr>
              <a:defRPr/>
            </a:pPr>
            <a:fld id="{C87FB696-0BAC-429B-A642-2E53C6A2E59C}" type="slidenum">
              <a:rPr lang="da-DK" altLang="en-US" smtClean="0"/>
              <a:pPr>
                <a:defRPr/>
              </a:pPr>
              <a:t>10</a:t>
            </a:fld>
            <a:endParaRPr lang="da-DK" altLang="en-US"/>
          </a:p>
        </p:txBody>
      </p:sp>
    </p:spTree>
    <p:extLst>
      <p:ext uri="{BB962C8B-B14F-4D97-AF65-F5344CB8AC3E}">
        <p14:creationId xmlns:p14="http://schemas.microsoft.com/office/powerpoint/2010/main" val="1448975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670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1F43D8-887F-4249-AC0F-B4177B92CF29}"/>
              </a:ext>
            </a:extLst>
          </p:cNvPr>
          <p:cNvSpPr>
            <a:spLocks noGrp="1"/>
          </p:cNvSpPr>
          <p:nvPr>
            <p:ph type="title"/>
          </p:nvPr>
        </p:nvSpPr>
        <p:spPr>
          <a:xfrm>
            <a:off x="838200" y="365125"/>
            <a:ext cx="10515600" cy="1325563"/>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A5D960C-43B2-4CA9-B698-B9F4C61869C1}"/>
              </a:ext>
            </a:extLst>
          </p:cNvPr>
          <p:cNvSpPr>
            <a:spLocks noGrp="1"/>
          </p:cNvSpPr>
          <p:nvPr>
            <p:ph type="body" sz="quarter" idx="10"/>
          </p:nvPr>
        </p:nvSpPr>
        <p:spPr>
          <a:xfrm>
            <a:off x="2207568" y="1989138"/>
            <a:ext cx="8713787" cy="2735262"/>
          </a:xfrm>
          <a:prstGeom prst="rect">
            <a:avLst/>
          </a:prstGeom>
        </p:spPr>
        <p:txBody>
          <a:bodyPr/>
          <a:lstStyle>
            <a:lvl1pPr>
              <a:defRPr>
                <a:solidFill>
                  <a:srgbClr val="ED1B40"/>
                </a:solidFill>
                <a:latin typeface="Calibri" panose="020F0502020204030204" pitchFamily="34" charset="0"/>
                <a:cs typeface="Calibri" panose="020F0502020204030204" pitchFamily="34" charset="0"/>
              </a:defRPr>
            </a:lvl1pPr>
            <a:lvl2pPr marL="914400" indent="-457200">
              <a:buFont typeface="Calibri" panose="020F0502020204030204" pitchFamily="34" charset="0"/>
              <a:buChar char="›"/>
              <a:defRPr>
                <a:latin typeface="Calibri" panose="020F0502020204030204" pitchFamily="34" charset="0"/>
                <a:cs typeface="Calibri" panose="020F0502020204030204" pitchFamily="34" charset="0"/>
              </a:defRPr>
            </a:lvl2pPr>
            <a:lvl3pPr marL="1257300" indent="-342900">
              <a:buFont typeface="Calibri" panose="020F0502020204030204" pitchFamily="34" charset="0"/>
              <a:buChar char="-"/>
              <a:defRPr>
                <a:solidFill>
                  <a:srgbClr val="9F9FA3"/>
                </a:solidFill>
                <a:latin typeface="Calibri" panose="020F0502020204030204" pitchFamily="34" charset="0"/>
                <a:cs typeface="Calibri" panose="020F0502020204030204" pitchFamily="34" charset="0"/>
              </a:defRPr>
            </a:lvl3pPr>
            <a:lvl4pPr marL="1714500" indent="-342900">
              <a:buFont typeface="Courier New" panose="02070309020205020404" pitchFamily="49" charset="0"/>
              <a:buChar char="o"/>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355892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a:prstGeom prst="rect">
            <a:avLst/>
          </a:prstGeom>
        </p:spPr>
        <p:txBody>
          <a:bodyPr/>
          <a:lstStyle>
            <a:lvl1pPr>
              <a:defRPr>
                <a:latin typeface="Calibri" panose="020F0502020204030204" pitchFamily="34" charset="0"/>
                <a:cs typeface="Calibri" panose="020F0502020204030204" pitchFamily="34" charset="0"/>
              </a:defRPr>
            </a:lvl1pPr>
          </a:lstStyle>
          <a:p>
            <a:r>
              <a:rPr lang="nl-NL"/>
              <a:t>Klik om stijl te bewerken</a:t>
            </a:r>
            <a:endParaRPr lang="en-GB"/>
          </a:p>
        </p:txBody>
      </p:sp>
      <p:sp>
        <p:nvSpPr>
          <p:cNvPr id="5" name="Text Placeholder 4"/>
          <p:cNvSpPr>
            <a:spLocks noGrp="1"/>
          </p:cNvSpPr>
          <p:nvPr>
            <p:ph type="body" sz="quarter" idx="10"/>
          </p:nvPr>
        </p:nvSpPr>
        <p:spPr>
          <a:xfrm>
            <a:off x="2207568" y="1989138"/>
            <a:ext cx="8713787" cy="2735262"/>
          </a:xfrm>
          <a:prstGeom prst="rect">
            <a:avLst/>
          </a:prstGeom>
        </p:spPr>
        <p:txBody>
          <a:bodyPr/>
          <a:lstStyle>
            <a:lvl1pPr>
              <a:defRPr>
                <a:solidFill>
                  <a:srgbClr val="ED1B40"/>
                </a:solidFill>
                <a:latin typeface="Calibri" panose="020F0502020204030204" pitchFamily="34" charset="0"/>
                <a:cs typeface="Calibri" panose="020F0502020204030204" pitchFamily="34" charset="0"/>
              </a:defRPr>
            </a:lvl1pPr>
            <a:lvl2pPr marL="914400" indent="-457200">
              <a:buFont typeface="Calibri" panose="020F0502020204030204" pitchFamily="34" charset="0"/>
              <a:buChar char="›"/>
              <a:defRPr>
                <a:latin typeface="Calibri" panose="020F0502020204030204" pitchFamily="34" charset="0"/>
                <a:cs typeface="Calibri" panose="020F0502020204030204" pitchFamily="34" charset="0"/>
              </a:defRPr>
            </a:lvl2pPr>
            <a:lvl3pPr marL="1257300" indent="-342900">
              <a:buFont typeface="Calibri" panose="020F0502020204030204" pitchFamily="34" charset="0"/>
              <a:buChar char="-"/>
              <a:defRPr>
                <a:solidFill>
                  <a:srgbClr val="9F9FA3"/>
                </a:solidFill>
                <a:latin typeface="Calibri" panose="020F0502020204030204" pitchFamily="34" charset="0"/>
                <a:cs typeface="Calibri" panose="020F0502020204030204" pitchFamily="34" charset="0"/>
              </a:defRPr>
            </a:lvl3pPr>
            <a:lvl4pPr marL="1714500" indent="-342900">
              <a:buFont typeface="Courier New" panose="02070309020205020404" pitchFamily="49" charset="0"/>
              <a:buChar char="o"/>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39055043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325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04">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637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29BC-C54B-42A2-8214-061D9439D2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DDEEFE10-08FB-4952-8698-E4B35234CBF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F8F27FFC-D459-4E56-84C5-DC573F4C4895}"/>
              </a:ext>
            </a:extLst>
          </p:cNvPr>
          <p:cNvSpPr>
            <a:spLocks noGrp="1"/>
          </p:cNvSpPr>
          <p:nvPr>
            <p:ph type="dt" sz="half" idx="10"/>
          </p:nvPr>
        </p:nvSpPr>
        <p:spPr>
          <a:xfrm>
            <a:off x="838200" y="6356350"/>
            <a:ext cx="2743200" cy="365125"/>
          </a:xfrm>
          <a:prstGeom prst="rect">
            <a:avLst/>
          </a:prstGeom>
        </p:spPr>
        <p:txBody>
          <a:bodyPr/>
          <a:lstStyle/>
          <a:p>
            <a:fld id="{764F64A1-7359-4FCA-934F-F1221D435D69}" type="datetimeFigureOut">
              <a:rPr lang="en-CH" smtClean="0"/>
              <a:t>01/25/2022</a:t>
            </a:fld>
            <a:endParaRPr lang="en-CH"/>
          </a:p>
        </p:txBody>
      </p:sp>
      <p:sp>
        <p:nvSpPr>
          <p:cNvPr id="5" name="Footer Placeholder 4">
            <a:extLst>
              <a:ext uri="{FF2B5EF4-FFF2-40B4-BE49-F238E27FC236}">
                <a16:creationId xmlns:a16="http://schemas.microsoft.com/office/drawing/2014/main" id="{5F939414-07A2-4687-B048-6CBE39BB1196}"/>
              </a:ext>
            </a:extLst>
          </p:cNvPr>
          <p:cNvSpPr>
            <a:spLocks noGrp="1"/>
          </p:cNvSpPr>
          <p:nvPr>
            <p:ph type="ftr" sz="quarter" idx="11"/>
          </p:nvPr>
        </p:nvSpPr>
        <p:spPr>
          <a:xfrm>
            <a:off x="4038600" y="6356350"/>
            <a:ext cx="4114800" cy="365125"/>
          </a:xfrm>
          <a:prstGeom prst="rect">
            <a:avLst/>
          </a:prstGeom>
        </p:spPr>
        <p:txBody>
          <a:bodyPr/>
          <a:lstStyle/>
          <a:p>
            <a:endParaRPr lang="en-CH"/>
          </a:p>
        </p:txBody>
      </p:sp>
      <p:sp>
        <p:nvSpPr>
          <p:cNvPr id="6" name="Slide Number Placeholder 5">
            <a:extLst>
              <a:ext uri="{FF2B5EF4-FFF2-40B4-BE49-F238E27FC236}">
                <a16:creationId xmlns:a16="http://schemas.microsoft.com/office/drawing/2014/main" id="{332B0BA3-1539-4A44-ABAC-FEB0AE0BA4A8}"/>
              </a:ext>
            </a:extLst>
          </p:cNvPr>
          <p:cNvSpPr>
            <a:spLocks noGrp="1"/>
          </p:cNvSpPr>
          <p:nvPr>
            <p:ph type="sldNum" sz="quarter" idx="12"/>
          </p:nvPr>
        </p:nvSpPr>
        <p:spPr>
          <a:xfrm>
            <a:off x="8610600" y="6356350"/>
            <a:ext cx="2743200" cy="365125"/>
          </a:xfrm>
          <a:prstGeom prst="rect">
            <a:avLst/>
          </a:prstGeom>
        </p:spPr>
        <p:txBody>
          <a:bodyPr/>
          <a:lstStyle/>
          <a:p>
            <a:fld id="{855A5D18-96CA-4B8D-BECA-9491893FC8D3}" type="slidenum">
              <a:rPr lang="en-CH" smtClean="0"/>
              <a:t>‹#›</a:t>
            </a:fld>
            <a:endParaRPr lang="en-CH"/>
          </a:p>
        </p:txBody>
      </p:sp>
    </p:spTree>
    <p:extLst>
      <p:ext uri="{BB962C8B-B14F-4D97-AF65-F5344CB8AC3E}">
        <p14:creationId xmlns:p14="http://schemas.microsoft.com/office/powerpoint/2010/main" val="3411683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2 Content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0537"/>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7CA79E-26B1-4F7C-AAF7-4BB8B9242100}"/>
              </a:ext>
            </a:extLst>
          </p:cNvPr>
          <p:cNvSpPr txBox="1"/>
          <p:nvPr/>
        </p:nvSpPr>
        <p:spPr>
          <a:xfrm>
            <a:off x="7248525" y="6583363"/>
            <a:ext cx="4294188" cy="230187"/>
          </a:xfrm>
          <a:prstGeom prst="rect">
            <a:avLst/>
          </a:prstGeom>
          <a:noFill/>
        </p:spPr>
        <p:txBody>
          <a:bodyPr>
            <a:spAutoFit/>
          </a:bodyP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900">
                <a:latin typeface="Calibri" panose="020F0502020204030204" pitchFamily="34" charset="0"/>
                <a:ea typeface="MS Mincho" panose="02020609040205080304" pitchFamily="49" charset="-128"/>
                <a:cs typeface="Calibri" panose="020F0502020204030204" pitchFamily="34" charset="0"/>
              </a:rPr>
              <a:t>Climate Training Kit. Module 1b: Climate change and roles of the Red Cross Red Crescent</a:t>
            </a:r>
          </a:p>
        </p:txBody>
      </p:sp>
      <p:pic>
        <p:nvPicPr>
          <p:cNvPr id="1027" name="Picture 14" descr="cc_koffer.ai">
            <a:extLst>
              <a:ext uri="{FF2B5EF4-FFF2-40B4-BE49-F238E27FC236}">
                <a16:creationId xmlns:a16="http://schemas.microsoft.com/office/drawing/2014/main" id="{71E22750-D156-449E-B939-C678FD8FFE0E}"/>
              </a:ext>
            </a:extLst>
          </p:cNvPr>
          <p:cNvPicPr>
            <a:picLocks/>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11747500" y="6515100"/>
            <a:ext cx="379413"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
            <a:extLst>
              <a:ext uri="{FF2B5EF4-FFF2-40B4-BE49-F238E27FC236}">
                <a16:creationId xmlns:a16="http://schemas.microsoft.com/office/drawing/2014/main" id="{01D0939C-FFED-4202-80B2-628F01BCF036}"/>
              </a:ext>
            </a:extLst>
          </p:cNvPr>
          <p:cNvPicPr>
            <a:picLocks noChangeArrowheads="1"/>
          </p:cNvPicPr>
          <p:nvPr userDrawn="1"/>
        </p:nvPicPr>
        <p:blipFill>
          <a:blip r:embed="rId10" cstate="print">
            <a:extLst>
              <a:ext uri="{28A0092B-C50C-407E-A947-70E740481C1C}">
                <a14:useLocalDpi xmlns:a14="http://schemas.microsoft.com/office/drawing/2010/main"/>
              </a:ext>
            </a:extLst>
          </a:blip>
          <a:srcRect/>
          <a:stretch>
            <a:fillRect/>
          </a:stretch>
        </p:blipFill>
        <p:spPr bwMode="auto">
          <a:xfrm>
            <a:off x="3175" y="6322915"/>
            <a:ext cx="133508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Lst>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a:extLst>
              <a:ext uri="{FF2B5EF4-FFF2-40B4-BE49-F238E27FC236}">
                <a16:creationId xmlns:a16="http://schemas.microsoft.com/office/drawing/2014/main" id="{A995B8DE-9BDE-435B-B2E1-546F1A99EB9B}"/>
              </a:ext>
            </a:extLst>
          </p:cNvPr>
          <p:cNvSpPr>
            <a:spLocks noChangeArrowheads="1"/>
          </p:cNvSpPr>
          <p:nvPr/>
        </p:nvSpPr>
        <p:spPr bwMode="auto">
          <a:xfrm>
            <a:off x="703263" y="1211263"/>
            <a:ext cx="83312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nl-NL" sz="3500" b="1">
                <a:solidFill>
                  <a:schemeClr val="tx2"/>
                </a:solidFill>
                <a:latin typeface="+mn-lt"/>
              </a:rPr>
              <a:t>Climate change and the role of</a:t>
            </a:r>
            <a:br>
              <a:rPr lang="en-US" altLang="nl-NL" sz="3500" b="1">
                <a:solidFill>
                  <a:schemeClr val="tx2"/>
                </a:solidFill>
                <a:latin typeface="+mn-lt"/>
              </a:rPr>
            </a:br>
            <a:r>
              <a:rPr lang="en-US" altLang="nl-NL" sz="3500" b="1">
                <a:solidFill>
                  <a:schemeClr val="tx2"/>
                </a:solidFill>
                <a:latin typeface="+mn-lt"/>
              </a:rPr>
              <a:t>the Red Cross and Red Crescent</a:t>
            </a:r>
            <a:endParaRPr lang="en-GB" altLang="nl-NL" sz="3500" b="1">
              <a:solidFill>
                <a:schemeClr val="tx2"/>
              </a:solidFill>
              <a:latin typeface="+mn-lt"/>
            </a:endParaRPr>
          </a:p>
        </p:txBody>
      </p:sp>
      <p:sp>
        <p:nvSpPr>
          <p:cNvPr id="8" name="Line 22">
            <a:extLst>
              <a:ext uri="{FF2B5EF4-FFF2-40B4-BE49-F238E27FC236}">
                <a16:creationId xmlns:a16="http://schemas.microsoft.com/office/drawing/2014/main" id="{A1F6D269-AE3E-4D6C-9C5C-86F69543DC68}"/>
              </a:ext>
            </a:extLst>
          </p:cNvPr>
          <p:cNvSpPr>
            <a:spLocks noChangeShapeType="1"/>
          </p:cNvSpPr>
          <p:nvPr/>
        </p:nvSpPr>
        <p:spPr bwMode="auto">
          <a:xfrm flipV="1">
            <a:off x="717550" y="2636838"/>
            <a:ext cx="7843838" cy="0"/>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076" name="AutoShape 9">
            <a:extLst>
              <a:ext uri="{FF2B5EF4-FFF2-40B4-BE49-F238E27FC236}">
                <a16:creationId xmlns:a16="http://schemas.microsoft.com/office/drawing/2014/main" id="{0E757C40-D9D2-4103-B3A5-372AA0CD94E4}"/>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GB" altLang="nl-NL"/>
          </a:p>
        </p:txBody>
      </p:sp>
      <p:sp>
        <p:nvSpPr>
          <p:cNvPr id="3077" name="AutoShape 11">
            <a:extLst>
              <a:ext uri="{FF2B5EF4-FFF2-40B4-BE49-F238E27FC236}">
                <a16:creationId xmlns:a16="http://schemas.microsoft.com/office/drawing/2014/main" id="{A2F74511-7E95-4736-A7B2-89D0E03B5B2C}"/>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GB" altLang="nl-NL"/>
          </a:p>
        </p:txBody>
      </p:sp>
      <p:sp>
        <p:nvSpPr>
          <p:cNvPr id="3078" name="AutoShape 13">
            <a:extLst>
              <a:ext uri="{FF2B5EF4-FFF2-40B4-BE49-F238E27FC236}">
                <a16:creationId xmlns:a16="http://schemas.microsoft.com/office/drawing/2014/main" id="{108B5DB3-E52E-4722-8CE3-0D2C133B26EF}"/>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GB" altLang="nl-NL"/>
          </a:p>
        </p:txBody>
      </p:sp>
      <p:sp>
        <p:nvSpPr>
          <p:cNvPr id="3081" name="Tekstvak 13">
            <a:extLst>
              <a:ext uri="{FF2B5EF4-FFF2-40B4-BE49-F238E27FC236}">
                <a16:creationId xmlns:a16="http://schemas.microsoft.com/office/drawing/2014/main" id="{4EBB138A-0A5E-44CA-BA30-F9EA9E808BC4}"/>
              </a:ext>
            </a:extLst>
          </p:cNvPr>
          <p:cNvSpPr txBox="1">
            <a:spLocks noChangeArrowheads="1"/>
          </p:cNvSpPr>
          <p:nvPr/>
        </p:nvSpPr>
        <p:spPr bwMode="auto">
          <a:xfrm>
            <a:off x="2024063" y="5643563"/>
            <a:ext cx="192881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nl-NL" sz="500" i="1">
                <a:solidFill>
                  <a:schemeClr val="bg1"/>
                </a:solidFill>
              </a:rPr>
              <a:t>Photo: Netherlands Red Cross</a:t>
            </a:r>
            <a:endParaRPr lang="nl-NL" altLang="nl-NL" sz="500">
              <a:solidFill>
                <a:schemeClr val="bg1"/>
              </a:solidFill>
            </a:endParaRPr>
          </a:p>
        </p:txBody>
      </p:sp>
      <p:pic>
        <p:nvPicPr>
          <p:cNvPr id="3083" name="Picture 2">
            <a:extLst>
              <a:ext uri="{FF2B5EF4-FFF2-40B4-BE49-F238E27FC236}">
                <a16:creationId xmlns:a16="http://schemas.microsoft.com/office/drawing/2014/main" id="{9F1CA52D-2A8A-4F94-A6C4-A36B342BF35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3888" y="2708275"/>
            <a:ext cx="2179637"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4D6886-ECEE-4BA9-8E51-D8DC539DD82D}"/>
              </a:ext>
            </a:extLst>
          </p:cNvPr>
          <p:cNvSpPr txBox="1"/>
          <p:nvPr/>
        </p:nvSpPr>
        <p:spPr>
          <a:xfrm>
            <a:off x="814064" y="172965"/>
            <a:ext cx="8629588" cy="523220"/>
          </a:xfrm>
          <a:prstGeom prst="rect">
            <a:avLst/>
          </a:prstGeom>
          <a:noFill/>
        </p:spPr>
        <p:txBody>
          <a:bodyPr wrap="square">
            <a:spAutoFit/>
          </a:bodyPr>
          <a:lstStyle/>
          <a:p>
            <a:r>
              <a:rPr lang="en-US" sz="2800" b="1" dirty="0"/>
              <a:t>Climate &amp; Environment Charter </a:t>
            </a:r>
            <a:endParaRPr lang="en-CH" sz="2800" b="1" dirty="0"/>
          </a:p>
        </p:txBody>
      </p:sp>
      <p:sp>
        <p:nvSpPr>
          <p:cNvPr id="4" name="TextBox 3">
            <a:extLst>
              <a:ext uri="{FF2B5EF4-FFF2-40B4-BE49-F238E27FC236}">
                <a16:creationId xmlns:a16="http://schemas.microsoft.com/office/drawing/2014/main" id="{ED070122-8E91-4991-B560-4D0EA273D526}"/>
              </a:ext>
            </a:extLst>
          </p:cNvPr>
          <p:cNvSpPr txBox="1"/>
          <p:nvPr/>
        </p:nvSpPr>
        <p:spPr>
          <a:xfrm>
            <a:off x="4703467" y="5010693"/>
            <a:ext cx="7047068" cy="1261884"/>
          </a:xfrm>
          <a:prstGeom prst="rect">
            <a:avLst/>
          </a:prstGeom>
          <a:noFill/>
        </p:spPr>
        <p:txBody>
          <a:bodyPr wrap="square" rtlCol="0">
            <a:spAutoFit/>
          </a:bodyPr>
          <a:lstStyle/>
          <a:p>
            <a:pPr marL="285750" indent="-285750">
              <a:buFont typeface="Arial" panose="020B0604020202020204" pitchFamily="34" charset="0"/>
              <a:buChar char="•"/>
            </a:pPr>
            <a:r>
              <a:rPr lang="en-US" sz="1900" dirty="0"/>
              <a:t>Launched in May 2021 </a:t>
            </a:r>
          </a:p>
          <a:p>
            <a:pPr marL="285750" indent="-285750">
              <a:buFont typeface="Arial" panose="020B0604020202020204" pitchFamily="34" charset="0"/>
              <a:buChar char="•"/>
            </a:pPr>
            <a:r>
              <a:rPr lang="en-US" sz="1900" dirty="0"/>
              <a:t>As of Jan 2022, 205 signatories from over 80 countries, including 64 National Societies</a:t>
            </a:r>
          </a:p>
          <a:p>
            <a:pPr marL="285750" indent="-285750">
              <a:buFont typeface="Arial" panose="020B0604020202020204" pitchFamily="34" charset="0"/>
              <a:buChar char="•"/>
            </a:pPr>
            <a:r>
              <a:rPr lang="en-US" sz="1900" dirty="0"/>
              <a:t>3 government supporters: Switzerland, US, Norway</a:t>
            </a:r>
          </a:p>
        </p:txBody>
      </p:sp>
      <p:pic>
        <p:nvPicPr>
          <p:cNvPr id="6" name="Picture 5">
            <a:extLst>
              <a:ext uri="{FF2B5EF4-FFF2-40B4-BE49-F238E27FC236}">
                <a16:creationId xmlns:a16="http://schemas.microsoft.com/office/drawing/2014/main" id="{380DFE7E-B6E9-49A2-BF2F-567E5273C836}"/>
              </a:ext>
            </a:extLst>
          </p:cNvPr>
          <p:cNvPicPr>
            <a:picLocks noChangeAspect="1"/>
          </p:cNvPicPr>
          <p:nvPr/>
        </p:nvPicPr>
        <p:blipFill>
          <a:blip r:embed="rId3"/>
          <a:stretch>
            <a:fillRect/>
          </a:stretch>
        </p:blipFill>
        <p:spPr>
          <a:xfrm>
            <a:off x="4826382" y="980861"/>
            <a:ext cx="7365618" cy="3832365"/>
          </a:xfrm>
          <a:prstGeom prst="rect">
            <a:avLst/>
          </a:prstGeom>
        </p:spPr>
      </p:pic>
      <p:pic>
        <p:nvPicPr>
          <p:cNvPr id="8" name="Picture 7">
            <a:extLst>
              <a:ext uri="{FF2B5EF4-FFF2-40B4-BE49-F238E27FC236}">
                <a16:creationId xmlns:a16="http://schemas.microsoft.com/office/drawing/2014/main" id="{B24D60A5-601F-4FC0-9257-117B9DB3E6B8}"/>
              </a:ext>
            </a:extLst>
          </p:cNvPr>
          <p:cNvPicPr>
            <a:picLocks noChangeAspect="1"/>
          </p:cNvPicPr>
          <p:nvPr/>
        </p:nvPicPr>
        <p:blipFill>
          <a:blip r:embed="rId4"/>
          <a:stretch>
            <a:fillRect/>
          </a:stretch>
        </p:blipFill>
        <p:spPr>
          <a:xfrm rot="735964">
            <a:off x="322942" y="1218688"/>
            <a:ext cx="3636868" cy="49276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9397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331DBA-5B1C-4CD8-9D53-217F5319455E}"/>
              </a:ext>
            </a:extLst>
          </p:cNvPr>
          <p:cNvSpPr txBox="1"/>
          <p:nvPr/>
        </p:nvSpPr>
        <p:spPr>
          <a:xfrm>
            <a:off x="477650" y="446627"/>
            <a:ext cx="10936138" cy="523220"/>
          </a:xfrm>
          <a:prstGeom prst="rect">
            <a:avLst/>
          </a:prstGeom>
          <a:noFill/>
        </p:spPr>
        <p:txBody>
          <a:bodyPr wrap="square" rtlCol="0">
            <a:spAutoFit/>
          </a:bodyPr>
          <a:lstStyle/>
          <a:p>
            <a:r>
              <a:rPr lang="en-US" sz="2800" b="1" dirty="0"/>
              <a:t>Climate &amp; Environment Charter </a:t>
            </a:r>
            <a:endParaRPr lang="en-CH" sz="2800" b="1" dirty="0"/>
          </a:p>
        </p:txBody>
      </p:sp>
      <p:graphicFrame>
        <p:nvGraphicFramePr>
          <p:cNvPr id="2" name="Diagram 1">
            <a:extLst>
              <a:ext uri="{FF2B5EF4-FFF2-40B4-BE49-F238E27FC236}">
                <a16:creationId xmlns:a16="http://schemas.microsoft.com/office/drawing/2014/main" id="{20C49DB0-B6DE-1742-8A66-4D642794107B}"/>
              </a:ext>
            </a:extLst>
          </p:cNvPr>
          <p:cNvGraphicFramePr/>
          <p:nvPr>
            <p:extLst>
              <p:ext uri="{D42A27DB-BD31-4B8C-83A1-F6EECF244321}">
                <p14:modId xmlns:p14="http://schemas.microsoft.com/office/powerpoint/2010/main" val="786505990"/>
              </p:ext>
            </p:extLst>
          </p:nvPr>
        </p:nvGraphicFramePr>
        <p:xfrm>
          <a:off x="897034" y="1718335"/>
          <a:ext cx="10521684" cy="4511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9BC561B4-B5E1-44DE-A134-73D10C88710E}"/>
              </a:ext>
            </a:extLst>
          </p:cNvPr>
          <p:cNvGrpSpPr/>
          <p:nvPr/>
        </p:nvGrpSpPr>
        <p:grpSpPr>
          <a:xfrm>
            <a:off x="897034" y="1083806"/>
            <a:ext cx="5558769" cy="477054"/>
            <a:chOff x="897034" y="1083806"/>
            <a:chExt cx="5558769" cy="477054"/>
          </a:xfrm>
        </p:grpSpPr>
        <p:sp>
          <p:nvSpPr>
            <p:cNvPr id="5" name="TextBox 4">
              <a:extLst>
                <a:ext uri="{FF2B5EF4-FFF2-40B4-BE49-F238E27FC236}">
                  <a16:creationId xmlns:a16="http://schemas.microsoft.com/office/drawing/2014/main" id="{9C595319-F110-4FD3-884A-63A074084A8D}"/>
                </a:ext>
              </a:extLst>
            </p:cNvPr>
            <p:cNvSpPr txBox="1"/>
            <p:nvPr/>
          </p:nvSpPr>
          <p:spPr>
            <a:xfrm>
              <a:off x="2098653" y="1083806"/>
              <a:ext cx="4357150" cy="477054"/>
            </a:xfrm>
            <a:prstGeom prst="rect">
              <a:avLst/>
            </a:prstGeom>
            <a:noFill/>
          </p:spPr>
          <p:txBody>
            <a:bodyPr wrap="square">
              <a:spAutoFit/>
            </a:bodyPr>
            <a:lstStyle/>
            <a:p>
              <a:r>
                <a:rPr lang="en-US" sz="2500" b="1" dirty="0">
                  <a:solidFill>
                    <a:srgbClr val="FF0000"/>
                  </a:solidFill>
                </a:rPr>
                <a:t>targets by 2025:</a:t>
              </a:r>
              <a:endParaRPr lang="en-GB" sz="2500" dirty="0">
                <a:solidFill>
                  <a:srgbClr val="FF0000"/>
                </a:solidFill>
              </a:endParaRPr>
            </a:p>
          </p:txBody>
        </p:sp>
        <p:pic>
          <p:nvPicPr>
            <p:cNvPr id="7" name="Picture 6">
              <a:extLst>
                <a:ext uri="{FF2B5EF4-FFF2-40B4-BE49-F238E27FC236}">
                  <a16:creationId xmlns:a16="http://schemas.microsoft.com/office/drawing/2014/main" id="{2C58A2EB-EA23-43BB-94B2-0D4E7C5AED04}"/>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97034" y="1134282"/>
              <a:ext cx="1290819" cy="348602"/>
            </a:xfrm>
            <a:prstGeom prst="rect">
              <a:avLst/>
            </a:prstGeom>
          </p:spPr>
        </p:pic>
      </p:grpSp>
    </p:spTree>
    <p:extLst>
      <p:ext uri="{BB962C8B-B14F-4D97-AF65-F5344CB8AC3E}">
        <p14:creationId xmlns:p14="http://schemas.microsoft.com/office/powerpoint/2010/main" val="3512220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BA2"/>
        </a:solidFill>
        <a:effectLst/>
      </p:bgPr>
    </p:bg>
    <p:spTree>
      <p:nvGrpSpPr>
        <p:cNvPr id="1" name=""/>
        <p:cNvGrpSpPr/>
        <p:nvPr/>
      </p:nvGrpSpPr>
      <p:grpSpPr>
        <a:xfrm>
          <a:off x="0" y="0"/>
          <a:ext cx="0" cy="0"/>
          <a:chOff x="0" y="0"/>
          <a:chExt cx="0" cy="0"/>
        </a:xfrm>
      </p:grpSpPr>
      <p:grpSp>
        <p:nvGrpSpPr>
          <p:cNvPr id="17410" name="Group 1">
            <a:extLst>
              <a:ext uri="{FF2B5EF4-FFF2-40B4-BE49-F238E27FC236}">
                <a16:creationId xmlns:a16="http://schemas.microsoft.com/office/drawing/2014/main" id="{CECE17D9-6144-4A7E-BB73-75E6EE02BA6F}"/>
              </a:ext>
            </a:extLst>
          </p:cNvPr>
          <p:cNvGrpSpPr>
            <a:grpSpLocks/>
          </p:cNvGrpSpPr>
          <p:nvPr/>
        </p:nvGrpSpPr>
        <p:grpSpPr bwMode="auto">
          <a:xfrm>
            <a:off x="3575050" y="0"/>
            <a:ext cx="8137525" cy="6656388"/>
            <a:chOff x="1847528" y="-315416"/>
            <a:chExt cx="7704460" cy="6192688"/>
          </a:xfrm>
        </p:grpSpPr>
        <p:pic>
          <p:nvPicPr>
            <p:cNvPr id="17412" name="Picture 2">
              <a:extLst>
                <a:ext uri="{FF2B5EF4-FFF2-40B4-BE49-F238E27FC236}">
                  <a16:creationId xmlns:a16="http://schemas.microsoft.com/office/drawing/2014/main" id="{966EBADD-EE89-4327-B8CF-7ACEE8D87D0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47528" y="-315416"/>
              <a:ext cx="7704460" cy="61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632E30E-4A57-45B8-AB5A-8D74B97F0D38}"/>
                </a:ext>
              </a:extLst>
            </p:cNvPr>
            <p:cNvSpPr/>
            <p:nvPr/>
          </p:nvSpPr>
          <p:spPr bwMode="auto">
            <a:xfrm>
              <a:off x="8154183" y="5661643"/>
              <a:ext cx="1397805" cy="215629"/>
            </a:xfrm>
            <a:prstGeom prst="rect">
              <a:avLst/>
            </a:prstGeom>
            <a:solidFill>
              <a:srgbClr val="FFEB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a:solidFill>
                  <a:schemeClr val="tx1"/>
                </a:solidFill>
              </a:endParaRPr>
            </a:p>
          </p:txBody>
        </p:sp>
      </p:grpSp>
      <p:sp>
        <p:nvSpPr>
          <p:cNvPr id="17411" name="Tekstvak 1">
            <a:extLst>
              <a:ext uri="{FF2B5EF4-FFF2-40B4-BE49-F238E27FC236}">
                <a16:creationId xmlns:a16="http://schemas.microsoft.com/office/drawing/2014/main" id="{ED01389C-7987-4F2F-839D-3B500B17A270}"/>
              </a:ext>
            </a:extLst>
          </p:cNvPr>
          <p:cNvSpPr txBox="1">
            <a:spLocks noChangeArrowheads="1"/>
          </p:cNvSpPr>
          <p:nvPr/>
        </p:nvSpPr>
        <p:spPr bwMode="auto">
          <a:xfrm>
            <a:off x="263352" y="1772816"/>
            <a:ext cx="352777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nl-NL" altLang="nl-NL" sz="2800" b="1">
                <a:latin typeface="Helvetica" panose="020B0604020202020204" pitchFamily="34" charset="0"/>
              </a:rPr>
              <a:t>The Red Cross</a:t>
            </a:r>
          </a:p>
          <a:p>
            <a:pPr eaLnBrk="1" hangingPunct="1"/>
            <a:r>
              <a:rPr lang="nl-NL" altLang="nl-NL" sz="2800" b="1">
                <a:latin typeface="Helvetica" panose="020B0604020202020204" pitchFamily="34" charset="0"/>
              </a:rPr>
              <a:t>Red Crescent</a:t>
            </a:r>
          </a:p>
          <a:p>
            <a:pPr eaLnBrk="1" hangingPunct="1"/>
            <a:r>
              <a:rPr lang="nl-NL" altLang="nl-NL" sz="2800" b="1">
                <a:latin typeface="Helvetica" panose="020B0604020202020204" pitchFamily="34" charset="0"/>
              </a:rPr>
              <a:t>is </a:t>
            </a:r>
            <a:r>
              <a:rPr lang="nl-NL" altLang="nl-NL" sz="2800" b="1" err="1">
                <a:latin typeface="Helvetica" panose="020B0604020202020204" pitchFamily="34" charset="0"/>
              </a:rPr>
              <a:t>not</a:t>
            </a:r>
            <a:r>
              <a:rPr lang="nl-NL" altLang="nl-NL" sz="2800" b="1">
                <a:latin typeface="Helvetica" panose="020B0604020202020204" pitchFamily="34" charset="0"/>
              </a:rPr>
              <a:t> </a:t>
            </a:r>
            <a:r>
              <a:rPr lang="nl-NL" altLang="nl-NL" sz="2800" b="1" err="1">
                <a:latin typeface="Helvetica" panose="020B0604020202020204" pitchFamily="34" charset="0"/>
              </a:rPr>
              <a:t>working</a:t>
            </a:r>
            <a:r>
              <a:rPr lang="nl-NL" altLang="nl-NL" sz="2800" b="1">
                <a:latin typeface="Helvetica" panose="020B0604020202020204" pitchFamily="34" charset="0"/>
              </a:rPr>
              <a:t> on </a:t>
            </a:r>
            <a:r>
              <a:rPr lang="nl-NL" altLang="nl-NL" sz="2800" b="1" err="1">
                <a:latin typeface="Helvetica" panose="020B0604020202020204" pitchFamily="34" charset="0"/>
              </a:rPr>
              <a:t>this</a:t>
            </a:r>
            <a:r>
              <a:rPr lang="nl-NL" altLang="nl-NL" sz="2800" b="1">
                <a:latin typeface="Helvetica" panose="020B0604020202020204" pitchFamily="34" charset="0"/>
              </a:rPr>
              <a:t> in </a:t>
            </a:r>
            <a:r>
              <a:rPr lang="nl-NL" altLang="nl-NL" sz="2800" b="1" err="1">
                <a:latin typeface="Helvetica" panose="020B0604020202020204" pitchFamily="34" charset="0"/>
              </a:rPr>
              <a:t>isolation</a:t>
            </a:r>
            <a:endParaRPr lang="nl-NL" altLang="nl-NL" sz="2800" b="1">
              <a:latin typeface="Helvetica" panose="020B0604020202020204" pitchFamily="34" charset="0"/>
            </a:endParaRPr>
          </a:p>
          <a:p>
            <a:pPr eaLnBrk="1" hangingPunct="1"/>
            <a:endParaRPr lang="nl-NL" altLang="nl-NL" sz="2800" b="1">
              <a:latin typeface="Helvetica" panose="020B0604020202020204" pitchFamily="34" charset="0"/>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5C61555-94C1-0040-ADDE-B1BC841A77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206"/>
            <a:ext cx="12216680" cy="6098481"/>
          </a:xfrm>
          <a:prstGeom prst="rect">
            <a:avLst/>
          </a:prstGeom>
        </p:spPr>
      </p:pic>
      <p:sp>
        <p:nvSpPr>
          <p:cNvPr id="3" name="TextBox 1">
            <a:extLst>
              <a:ext uri="{FF2B5EF4-FFF2-40B4-BE49-F238E27FC236}">
                <a16:creationId xmlns:a16="http://schemas.microsoft.com/office/drawing/2014/main" id="{25913C19-4C1E-8846-BA1D-C38F6BC669FD}"/>
              </a:ext>
            </a:extLst>
          </p:cNvPr>
          <p:cNvSpPr txBox="1">
            <a:spLocks noChangeArrowheads="1"/>
          </p:cNvSpPr>
          <p:nvPr/>
        </p:nvSpPr>
        <p:spPr bwMode="auto">
          <a:xfrm>
            <a:off x="0" y="404664"/>
            <a:ext cx="12177623" cy="57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lvl1pPr defTabSz="822325">
              <a:defRPr>
                <a:solidFill>
                  <a:schemeClr val="tx1"/>
                </a:solidFill>
                <a:latin typeface="Arial" panose="020B0604020202020204" pitchFamily="34" charset="0"/>
                <a:ea typeface="MS PGothic" panose="020B0600070205080204" pitchFamily="34" charset="-128"/>
              </a:defRPr>
            </a:lvl1pPr>
            <a:lvl2pPr marL="742950" indent="-285750" defTabSz="822325">
              <a:defRPr>
                <a:solidFill>
                  <a:schemeClr val="tx1"/>
                </a:solidFill>
                <a:latin typeface="Arial" panose="020B0604020202020204" pitchFamily="34" charset="0"/>
                <a:ea typeface="MS PGothic" panose="020B0600070205080204" pitchFamily="34" charset="-128"/>
              </a:defRPr>
            </a:lvl2pPr>
            <a:lvl3pPr marL="1143000" indent="-228600" defTabSz="822325">
              <a:defRPr>
                <a:solidFill>
                  <a:schemeClr val="tx1"/>
                </a:solidFill>
                <a:latin typeface="Arial" panose="020B0604020202020204" pitchFamily="34" charset="0"/>
                <a:ea typeface="MS PGothic" panose="020B0600070205080204" pitchFamily="34" charset="-128"/>
              </a:defRPr>
            </a:lvl3pPr>
            <a:lvl4pPr marL="1600200" indent="-228600" defTabSz="822325">
              <a:defRPr>
                <a:solidFill>
                  <a:schemeClr val="tx1"/>
                </a:solidFill>
                <a:latin typeface="Arial" panose="020B0604020202020204" pitchFamily="34" charset="0"/>
                <a:ea typeface="MS PGothic" panose="020B0600070205080204" pitchFamily="34" charset="-128"/>
              </a:defRPr>
            </a:lvl4pPr>
            <a:lvl5pPr marL="2057400" indent="-228600" defTabSz="822325">
              <a:defRPr>
                <a:solidFill>
                  <a:schemeClr val="tx1"/>
                </a:solidFill>
                <a:latin typeface="Arial" panose="020B0604020202020204" pitchFamily="34" charset="0"/>
                <a:ea typeface="MS PGothic" panose="020B0600070205080204" pitchFamily="34" charset="-128"/>
              </a:defRPr>
            </a:lvl5pPr>
            <a:lvl6pPr marL="25146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GB" altLang="nl-NL" sz="3200">
                <a:latin typeface="Avenir Next" panose="020B0503020202020204" pitchFamily="34" charset="0"/>
              </a:rPr>
              <a:t>Climate-smart programming</a:t>
            </a:r>
          </a:p>
        </p:txBody>
      </p:sp>
      <p:sp>
        <p:nvSpPr>
          <p:cNvPr id="4" name="Tekstvak 3">
            <a:extLst>
              <a:ext uri="{FF2B5EF4-FFF2-40B4-BE49-F238E27FC236}">
                <a16:creationId xmlns:a16="http://schemas.microsoft.com/office/drawing/2014/main" id="{8C7AC102-F906-114E-85D8-BB7DDDA24831}"/>
              </a:ext>
            </a:extLst>
          </p:cNvPr>
          <p:cNvSpPr txBox="1"/>
          <p:nvPr/>
        </p:nvSpPr>
        <p:spPr>
          <a:xfrm>
            <a:off x="419708" y="2033936"/>
            <a:ext cx="11377264" cy="3711785"/>
          </a:xfrm>
          <a:prstGeom prst="rect">
            <a:avLst/>
          </a:prstGeom>
          <a:solidFill>
            <a:schemeClr val="bg1">
              <a:lumMod val="85000"/>
              <a:alpha val="70000"/>
            </a:schemeClr>
          </a:solidFill>
        </p:spPr>
        <p:txBody>
          <a:bodyPr wrap="square" rtlCol="0">
            <a:spAutoFit/>
          </a:bodyPr>
          <a:lstStyle/>
          <a:p>
            <a:pPr marL="274638" lvl="0" indent="-274638" eaLnBrk="1" hangingPunct="1">
              <a:spcBef>
                <a:spcPct val="20000"/>
              </a:spcBef>
              <a:buFontTx/>
              <a:buChar char="•"/>
              <a:defRPr/>
            </a:pPr>
            <a:r>
              <a:rPr lang="en-US" sz="2400" dirty="0">
                <a:latin typeface="Avenir Next" panose="020B0503020202020204" pitchFamily="34" charset="0"/>
              </a:rPr>
              <a:t>Climate-smart </a:t>
            </a:r>
            <a:r>
              <a:rPr lang="en-GB" sz="2400" dirty="0">
                <a:latin typeface="Avenir Next" panose="020B0503020202020204" pitchFamily="34" charset="0"/>
              </a:rPr>
              <a:t>programmes and initiatives strengthen peoples’ awareness and incorporate climate and weather information in assessing and addressing climate risks and vulnerabilities. </a:t>
            </a:r>
            <a:r>
              <a:rPr lang="en-US" sz="2400" dirty="0">
                <a:latin typeface="Avenir Next" panose="020B0503020202020204" pitchFamily="34" charset="0"/>
              </a:rPr>
              <a:t>It enables ‘early warning early action’, and empowers people to anticipate, absorb and adapt to climate shocks and changing risks. </a:t>
            </a:r>
          </a:p>
          <a:p>
            <a:pPr marL="274638" lvl="0" indent="-274638" eaLnBrk="1" hangingPunct="1">
              <a:spcBef>
                <a:spcPct val="20000"/>
              </a:spcBef>
              <a:buFontTx/>
              <a:buChar char="•"/>
              <a:defRPr/>
            </a:pPr>
            <a:r>
              <a:rPr lang="en-GB" altLang="en-US" sz="2400" dirty="0">
                <a:solidFill>
                  <a:srgbClr val="000000"/>
                </a:solidFill>
                <a:latin typeface="Avenir Next" panose="020B0503020202020204" pitchFamily="34" charset="0"/>
                <a:cs typeface="Arial"/>
              </a:rPr>
              <a:t>No stand-alone programming, but modifying what we already do.</a:t>
            </a:r>
          </a:p>
          <a:p>
            <a:pPr marL="274638" lvl="0" indent="-274638" eaLnBrk="1" hangingPunct="1">
              <a:spcBef>
                <a:spcPct val="20000"/>
              </a:spcBef>
              <a:buFontTx/>
              <a:buChar char="•"/>
              <a:defRPr/>
            </a:pPr>
            <a:r>
              <a:rPr lang="en-GB" altLang="en-US" sz="2400" dirty="0">
                <a:solidFill>
                  <a:srgbClr val="000000"/>
                </a:solidFill>
                <a:latin typeface="Avenir Next" panose="020B0503020202020204" pitchFamily="34" charset="0"/>
                <a:cs typeface="Arial"/>
              </a:rPr>
              <a:t>Cross-cutting and cascading risks: climate change needs to be considered alongside other risks (health, environmental risks, ecosystem degradation, etc).</a:t>
            </a:r>
          </a:p>
          <a:p>
            <a:pPr marL="274638" lvl="0" indent="-274638" eaLnBrk="1" hangingPunct="1">
              <a:spcBef>
                <a:spcPct val="20000"/>
              </a:spcBef>
              <a:buFontTx/>
              <a:buChar char="•"/>
              <a:defRPr/>
            </a:pPr>
            <a:r>
              <a:rPr lang="en-GB" altLang="en-US" sz="2400" dirty="0">
                <a:solidFill>
                  <a:srgbClr val="000000"/>
                </a:solidFill>
                <a:latin typeface="Avenir Next" panose="020B0503020202020204" pitchFamily="34" charset="0"/>
                <a:cs typeface="Arial"/>
              </a:rPr>
              <a:t>How does the wider landscape ("upstream”) affect risks in this community?</a:t>
            </a:r>
          </a:p>
          <a:p>
            <a:pPr lvl="0" eaLnBrk="1" hangingPunct="1">
              <a:spcBef>
                <a:spcPct val="20000"/>
              </a:spcBef>
              <a:defRPr/>
            </a:pPr>
            <a:endParaRPr lang="en-GB" altLang="en-US" sz="2400" dirty="0">
              <a:latin typeface="Avenir Next" panose="020B0503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91009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5C61555-94C1-0040-ADDE-B1BC841A77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206"/>
            <a:ext cx="12216680" cy="6098481"/>
          </a:xfrm>
          <a:prstGeom prst="rect">
            <a:avLst/>
          </a:prstGeom>
        </p:spPr>
      </p:pic>
      <p:sp>
        <p:nvSpPr>
          <p:cNvPr id="3" name="TextBox 1">
            <a:extLst>
              <a:ext uri="{FF2B5EF4-FFF2-40B4-BE49-F238E27FC236}">
                <a16:creationId xmlns:a16="http://schemas.microsoft.com/office/drawing/2014/main" id="{25913C19-4C1E-8846-BA1D-C38F6BC669FD}"/>
              </a:ext>
            </a:extLst>
          </p:cNvPr>
          <p:cNvSpPr txBox="1">
            <a:spLocks noChangeArrowheads="1"/>
          </p:cNvSpPr>
          <p:nvPr/>
        </p:nvSpPr>
        <p:spPr bwMode="auto">
          <a:xfrm>
            <a:off x="0" y="404664"/>
            <a:ext cx="12177623" cy="57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lvl1pPr defTabSz="822325">
              <a:defRPr>
                <a:solidFill>
                  <a:schemeClr val="tx1"/>
                </a:solidFill>
                <a:latin typeface="Arial" panose="020B0604020202020204" pitchFamily="34" charset="0"/>
                <a:ea typeface="MS PGothic" panose="020B0600070205080204" pitchFamily="34" charset="-128"/>
              </a:defRPr>
            </a:lvl1pPr>
            <a:lvl2pPr marL="742950" indent="-285750" defTabSz="822325">
              <a:defRPr>
                <a:solidFill>
                  <a:schemeClr val="tx1"/>
                </a:solidFill>
                <a:latin typeface="Arial" panose="020B0604020202020204" pitchFamily="34" charset="0"/>
                <a:ea typeface="MS PGothic" panose="020B0600070205080204" pitchFamily="34" charset="-128"/>
              </a:defRPr>
            </a:lvl2pPr>
            <a:lvl3pPr marL="1143000" indent="-228600" defTabSz="822325">
              <a:defRPr>
                <a:solidFill>
                  <a:schemeClr val="tx1"/>
                </a:solidFill>
                <a:latin typeface="Arial" panose="020B0604020202020204" pitchFamily="34" charset="0"/>
                <a:ea typeface="MS PGothic" panose="020B0600070205080204" pitchFamily="34" charset="-128"/>
              </a:defRPr>
            </a:lvl3pPr>
            <a:lvl4pPr marL="1600200" indent="-228600" defTabSz="822325">
              <a:defRPr>
                <a:solidFill>
                  <a:schemeClr val="tx1"/>
                </a:solidFill>
                <a:latin typeface="Arial" panose="020B0604020202020204" pitchFamily="34" charset="0"/>
                <a:ea typeface="MS PGothic" panose="020B0600070205080204" pitchFamily="34" charset="-128"/>
              </a:defRPr>
            </a:lvl4pPr>
            <a:lvl5pPr marL="2057400" indent="-228600" defTabSz="822325">
              <a:defRPr>
                <a:solidFill>
                  <a:schemeClr val="tx1"/>
                </a:solidFill>
                <a:latin typeface="Arial" panose="020B0604020202020204" pitchFamily="34" charset="0"/>
                <a:ea typeface="MS PGothic" panose="020B0600070205080204" pitchFamily="34" charset="-128"/>
              </a:defRPr>
            </a:lvl5pPr>
            <a:lvl6pPr marL="25146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GB" altLang="nl-NL" sz="3200">
                <a:latin typeface="Avenir Next" panose="020B0503020202020204" pitchFamily="34" charset="0"/>
              </a:rPr>
              <a:t>Climate-smart programming</a:t>
            </a:r>
          </a:p>
        </p:txBody>
      </p:sp>
      <p:graphicFrame>
        <p:nvGraphicFramePr>
          <p:cNvPr id="5" name="Tabel 4">
            <a:extLst>
              <a:ext uri="{FF2B5EF4-FFF2-40B4-BE49-F238E27FC236}">
                <a16:creationId xmlns:a16="http://schemas.microsoft.com/office/drawing/2014/main" id="{D9DF6685-6E82-8C4D-9C97-D71F058BC139}"/>
              </a:ext>
            </a:extLst>
          </p:cNvPr>
          <p:cNvGraphicFramePr>
            <a:graphicFrameLocks noGrp="1"/>
          </p:cNvGraphicFramePr>
          <p:nvPr>
            <p:extLst>
              <p:ext uri="{D42A27DB-BD31-4B8C-83A1-F6EECF244321}">
                <p14:modId xmlns:p14="http://schemas.microsoft.com/office/powerpoint/2010/main" val="1552591997"/>
              </p:ext>
            </p:extLst>
          </p:nvPr>
        </p:nvGraphicFramePr>
        <p:xfrm>
          <a:off x="1001434" y="2059792"/>
          <a:ext cx="10189132" cy="4132835"/>
        </p:xfrm>
        <a:graphic>
          <a:graphicData uri="http://schemas.openxmlformats.org/drawingml/2006/table">
            <a:tbl>
              <a:tblPr>
                <a:effectLst>
                  <a:reflection blurRad="6350" stA="52000" endA="300" endPos="35000" dir="5400000" sy="-100000" algn="bl" rotWithShape="0"/>
                </a:effectLst>
                <a:tableStyleId>{F5AB1C69-6EDB-4FF4-983F-18BD219EF322}</a:tableStyleId>
              </a:tblPr>
              <a:tblGrid>
                <a:gridCol w="1986881">
                  <a:extLst>
                    <a:ext uri="{9D8B030D-6E8A-4147-A177-3AD203B41FA5}">
                      <a16:colId xmlns:a16="http://schemas.microsoft.com/office/drawing/2014/main" val="3920189982"/>
                    </a:ext>
                  </a:extLst>
                </a:gridCol>
                <a:gridCol w="8202251">
                  <a:extLst>
                    <a:ext uri="{9D8B030D-6E8A-4147-A177-3AD203B41FA5}">
                      <a16:colId xmlns:a16="http://schemas.microsoft.com/office/drawing/2014/main" val="1133848995"/>
                    </a:ext>
                  </a:extLst>
                </a:gridCol>
              </a:tblGrid>
              <a:tr h="1602965">
                <a:tc>
                  <a:txBody>
                    <a:bodyPr/>
                    <a:lstStyle/>
                    <a:p>
                      <a:pPr>
                        <a:lnSpc>
                          <a:spcPct val="107000"/>
                        </a:lnSpc>
                        <a:spcAft>
                          <a:spcPts val="0"/>
                        </a:spcAft>
                      </a:pPr>
                      <a:r>
                        <a:rPr lang="en-GB" sz="2400" b="0" i="0" dirty="0">
                          <a:solidFill>
                            <a:schemeClr val="tx1"/>
                          </a:solidFill>
                          <a:effectLst/>
                          <a:latin typeface="Avenir Next" panose="020B0503020202020204" pitchFamily="34" charset="0"/>
                        </a:rPr>
                        <a:t>Climate smart</a:t>
                      </a:r>
                      <a:endParaRPr lang="nl-NL" sz="2400" b="0" i="0" dirty="0">
                        <a:solidFill>
                          <a:schemeClr val="tx1"/>
                        </a:solidFill>
                        <a:effectLst/>
                        <a:latin typeface="Avenir Next" panose="020B0503020202020204" pitchFamily="34" charset="0"/>
                        <a:ea typeface="Calibri" panose="020F0502020204030204" pitchFamily="34" charset="0"/>
                      </a:endParaRPr>
                    </a:p>
                  </a:txBody>
                  <a:tcPr marL="63500" marR="63500" marT="63500" marB="63500">
                    <a:solidFill>
                      <a:schemeClr val="bg1">
                        <a:lumMod val="85000"/>
                        <a:alpha val="82000"/>
                      </a:schemeClr>
                    </a:solidFill>
                  </a:tcPr>
                </a:tc>
                <a:tc>
                  <a:txBody>
                    <a:bodyPr/>
                    <a:lstStyle/>
                    <a:p>
                      <a:pPr>
                        <a:lnSpc>
                          <a:spcPct val="107000"/>
                        </a:lnSpc>
                        <a:spcAft>
                          <a:spcPts val="0"/>
                        </a:spcAft>
                      </a:pPr>
                      <a:r>
                        <a:rPr lang="en-GB" sz="2400" b="0" i="0" dirty="0">
                          <a:solidFill>
                            <a:schemeClr val="tx1"/>
                          </a:solidFill>
                          <a:effectLst/>
                          <a:latin typeface="Avenir Next" panose="020B0503020202020204" pitchFamily="34" charset="0"/>
                        </a:rPr>
                        <a:t>Programmes and operations have made use of available climate and weather information (both short-term weather and seasonal forecasts and long-term climate projections) in designing and/or adjusting activities to ensure that they contribute to reducing long-term risks and vulnerabilities, including likely </a:t>
                      </a:r>
                      <a:r>
                        <a:rPr lang="en-GB" sz="2400" b="0" i="0" dirty="0" err="1">
                          <a:solidFill>
                            <a:schemeClr val="tx1"/>
                          </a:solidFill>
                          <a:effectLst/>
                          <a:latin typeface="Avenir Next" panose="020B0503020202020204" pitchFamily="34" charset="0"/>
                        </a:rPr>
                        <a:t>unpreceden</a:t>
                      </a:r>
                      <a:r>
                        <a:rPr lang="en-GB" sz="2400" b="0" i="0" dirty="0">
                          <a:solidFill>
                            <a:schemeClr val="tx1"/>
                          </a:solidFill>
                          <a:effectLst/>
                          <a:latin typeface="Avenir Next" panose="020B0503020202020204" pitchFamily="34" charset="0"/>
                        </a:rPr>
                        <a:t>-ted extreme events.</a:t>
                      </a:r>
                      <a:endParaRPr lang="nl-NL" sz="2400" b="0" i="0" u="none" dirty="0">
                        <a:solidFill>
                          <a:schemeClr val="tx1"/>
                        </a:solidFill>
                        <a:effectLst/>
                        <a:latin typeface="Avenir Next" panose="020B0503020202020204" pitchFamily="34" charset="0"/>
                        <a:ea typeface="Calibri" panose="020F0502020204030204" pitchFamily="34" charset="0"/>
                      </a:endParaRPr>
                    </a:p>
                  </a:txBody>
                  <a:tcPr marL="63500" marR="63500" marT="63500" marB="63500">
                    <a:solidFill>
                      <a:schemeClr val="bg1">
                        <a:lumMod val="85000"/>
                        <a:alpha val="82000"/>
                      </a:schemeClr>
                    </a:solidFill>
                  </a:tcPr>
                </a:tc>
                <a:extLst>
                  <a:ext uri="{0D108BD9-81ED-4DB2-BD59-A6C34878D82A}">
                    <a16:rowId xmlns:a16="http://schemas.microsoft.com/office/drawing/2014/main" val="1925154272"/>
                  </a:ext>
                </a:extLst>
              </a:tr>
              <a:tr h="1531414">
                <a:tc>
                  <a:txBody>
                    <a:bodyPr/>
                    <a:lstStyle/>
                    <a:p>
                      <a:pPr>
                        <a:lnSpc>
                          <a:spcPct val="107000"/>
                        </a:lnSpc>
                        <a:spcAft>
                          <a:spcPts val="0"/>
                        </a:spcAft>
                      </a:pPr>
                      <a:r>
                        <a:rPr lang="en-GB" sz="2400" b="0" i="0">
                          <a:solidFill>
                            <a:schemeClr val="tx1"/>
                          </a:solidFill>
                          <a:effectLst/>
                          <a:latin typeface="Avenir Next" panose="020B0503020202020204" pitchFamily="34" charset="0"/>
                        </a:rPr>
                        <a:t>Climate aware</a:t>
                      </a:r>
                      <a:endParaRPr lang="nl-NL" sz="2400" b="0" i="0">
                        <a:solidFill>
                          <a:schemeClr val="tx1"/>
                        </a:solidFill>
                        <a:effectLst/>
                        <a:latin typeface="Avenir Next" panose="020B0503020202020204" pitchFamily="34" charset="0"/>
                        <a:ea typeface="Calibri" panose="020F0502020204030204" pitchFamily="34" charset="0"/>
                      </a:endParaRPr>
                    </a:p>
                  </a:txBody>
                  <a:tcPr marL="63500" marR="63500" marT="63500" marB="63500">
                    <a:solidFill>
                      <a:schemeClr val="bg1">
                        <a:lumMod val="85000"/>
                        <a:alpha val="82000"/>
                      </a:schemeClr>
                    </a:solidFill>
                  </a:tcPr>
                </a:tc>
                <a:tc>
                  <a:txBody>
                    <a:bodyPr/>
                    <a:lstStyle/>
                    <a:p>
                      <a:pPr>
                        <a:lnSpc>
                          <a:spcPct val="107000"/>
                        </a:lnSpc>
                        <a:spcAft>
                          <a:spcPts val="0"/>
                        </a:spcAft>
                      </a:pPr>
                      <a:r>
                        <a:rPr lang="en-GB" sz="2400" b="0" i="0" dirty="0">
                          <a:solidFill>
                            <a:schemeClr val="tx1"/>
                          </a:solidFill>
                          <a:effectLst/>
                          <a:latin typeface="Avenir Next" panose="020B0503020202020204" pitchFamily="34" charset="0"/>
                        </a:rPr>
                        <a:t>Programmes and operations have used past and current climate and weather information in the design of activities (based on past extremes and forecasts) but not longer-term climate projections.</a:t>
                      </a:r>
                      <a:endParaRPr lang="nl-NL" sz="2400" b="0" i="0" dirty="0">
                        <a:solidFill>
                          <a:schemeClr val="tx1"/>
                        </a:solidFill>
                        <a:effectLst/>
                        <a:latin typeface="Avenir Next" panose="020B0503020202020204" pitchFamily="34" charset="0"/>
                        <a:ea typeface="Calibri" panose="020F0502020204030204" pitchFamily="34" charset="0"/>
                      </a:endParaRPr>
                    </a:p>
                  </a:txBody>
                  <a:tcPr marL="63500" marR="63500" marT="63500" marB="63500">
                    <a:solidFill>
                      <a:schemeClr val="bg1">
                        <a:lumMod val="85000"/>
                        <a:alpha val="82000"/>
                      </a:schemeClr>
                    </a:solidFill>
                  </a:tcPr>
                </a:tc>
                <a:extLst>
                  <a:ext uri="{0D108BD9-81ED-4DB2-BD59-A6C34878D82A}">
                    <a16:rowId xmlns:a16="http://schemas.microsoft.com/office/drawing/2014/main" val="728049993"/>
                  </a:ext>
                </a:extLst>
              </a:tr>
            </a:tbl>
          </a:graphicData>
        </a:graphic>
      </p:graphicFrame>
    </p:spTree>
    <p:extLst>
      <p:ext uri="{BB962C8B-B14F-4D97-AF65-F5344CB8AC3E}">
        <p14:creationId xmlns:p14="http://schemas.microsoft.com/office/powerpoint/2010/main" val="1724477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kstvak 1">
            <a:extLst>
              <a:ext uri="{FF2B5EF4-FFF2-40B4-BE49-F238E27FC236}">
                <a16:creationId xmlns:a16="http://schemas.microsoft.com/office/drawing/2014/main" id="{4FB5ECA9-7EC0-460E-A0D2-ED0994F574BA}"/>
              </a:ext>
            </a:extLst>
          </p:cNvPr>
          <p:cNvSpPr txBox="1">
            <a:spLocks noChangeArrowheads="1"/>
          </p:cNvSpPr>
          <p:nvPr/>
        </p:nvSpPr>
        <p:spPr bwMode="auto">
          <a:xfrm>
            <a:off x="407988" y="447675"/>
            <a:ext cx="11568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GB" altLang="nl-NL" sz="2800" b="1">
                <a:latin typeface="Helvetica" panose="020B0604020202020204" pitchFamily="34" charset="0"/>
              </a:rPr>
              <a:t>Who does what? </a:t>
            </a:r>
            <a:r>
              <a:rPr lang="en-GB" altLang="nl-NL" sz="2800">
                <a:latin typeface="Helvetica" panose="020B0604020202020204" pitchFamily="34" charset="0"/>
              </a:rPr>
              <a:t>– Movement entities</a:t>
            </a:r>
          </a:p>
        </p:txBody>
      </p:sp>
      <p:sp>
        <p:nvSpPr>
          <p:cNvPr id="20483" name="TextBox 5">
            <a:extLst>
              <a:ext uri="{FF2B5EF4-FFF2-40B4-BE49-F238E27FC236}">
                <a16:creationId xmlns:a16="http://schemas.microsoft.com/office/drawing/2014/main" id="{5AC0DC5E-4512-49A6-940B-CE78F2E12224}"/>
              </a:ext>
            </a:extLst>
          </p:cNvPr>
          <p:cNvSpPr txBox="1">
            <a:spLocks noChangeArrowheads="1"/>
          </p:cNvSpPr>
          <p:nvPr/>
        </p:nvSpPr>
        <p:spPr bwMode="auto">
          <a:xfrm>
            <a:off x="414338" y="3162300"/>
            <a:ext cx="87137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b="1"/>
              <a:t>IFRC</a:t>
            </a:r>
            <a:r>
              <a:rPr lang="en-GB" altLang="en-US"/>
              <a:t>: Provide technical support to the National Societies in their endeavours and coordinates representation in regional and global level policy dialogues for climate risk management and climate finance to benefit vulnerable people</a:t>
            </a:r>
          </a:p>
        </p:txBody>
      </p:sp>
      <p:sp>
        <p:nvSpPr>
          <p:cNvPr id="21509" name="TextBox 7">
            <a:extLst>
              <a:ext uri="{FF2B5EF4-FFF2-40B4-BE49-F238E27FC236}">
                <a16:creationId xmlns:a16="http://schemas.microsoft.com/office/drawing/2014/main" id="{522CD6E1-D231-43C3-83F7-C29E63EB2BED}"/>
              </a:ext>
            </a:extLst>
          </p:cNvPr>
          <p:cNvSpPr txBox="1">
            <a:spLocks noChangeArrowheads="1"/>
          </p:cNvSpPr>
          <p:nvPr/>
        </p:nvSpPr>
        <p:spPr bwMode="auto">
          <a:xfrm>
            <a:off x="407988" y="4318000"/>
            <a:ext cx="86153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ts val="0"/>
              </a:spcBef>
              <a:spcAft>
                <a:spcPts val="0"/>
              </a:spcAft>
              <a:defRPr/>
            </a:pPr>
            <a:r>
              <a:rPr lang="en-GB" altLang="en-US" b="1">
                <a:latin typeface="+mn-lt"/>
              </a:rPr>
              <a:t>ICRC</a:t>
            </a:r>
            <a:r>
              <a:rPr lang="en-GB" altLang="en-US">
                <a:latin typeface="+mn-lt"/>
              </a:rPr>
              <a:t>: </a:t>
            </a:r>
            <a:r>
              <a:rPr lang="en-GB">
                <a:solidFill>
                  <a:srgbClr val="000000"/>
                </a:solidFill>
                <a:latin typeface="+mn-lt"/>
              </a:rPr>
              <a:t>Seeks to reinforce conflict-affected communities’ ability to absorb the </a:t>
            </a:r>
            <a:r>
              <a:rPr lang="en-GB" b="1">
                <a:solidFill>
                  <a:srgbClr val="000000"/>
                </a:solidFill>
                <a:latin typeface="+mn-lt"/>
              </a:rPr>
              <a:t>combined consequences</a:t>
            </a:r>
            <a:r>
              <a:rPr lang="en-GB">
                <a:solidFill>
                  <a:srgbClr val="000000"/>
                </a:solidFill>
                <a:latin typeface="+mn-lt"/>
              </a:rPr>
              <a:t> of conflict and</a:t>
            </a:r>
            <a:endParaRPr lang="en-GB">
              <a:latin typeface="+mn-lt"/>
            </a:endParaRPr>
          </a:p>
          <a:p>
            <a:pPr>
              <a:spcBef>
                <a:spcPts val="0"/>
              </a:spcBef>
              <a:spcAft>
                <a:spcPts val="0"/>
              </a:spcAft>
              <a:defRPr/>
            </a:pPr>
            <a:r>
              <a:rPr lang="en-GB">
                <a:solidFill>
                  <a:srgbClr val="000000"/>
                </a:solidFill>
                <a:latin typeface="+mn-lt"/>
              </a:rPr>
              <a:t>climate shocks</a:t>
            </a:r>
            <a:endParaRPr lang="en-GB">
              <a:latin typeface="+mn-lt"/>
            </a:endParaRPr>
          </a:p>
        </p:txBody>
      </p:sp>
      <p:sp>
        <p:nvSpPr>
          <p:cNvPr id="19461" name="TextBox 12">
            <a:extLst>
              <a:ext uri="{FF2B5EF4-FFF2-40B4-BE49-F238E27FC236}">
                <a16:creationId xmlns:a16="http://schemas.microsoft.com/office/drawing/2014/main" id="{AA47A47A-EBAA-4F31-824F-9939A178F54F}"/>
              </a:ext>
            </a:extLst>
          </p:cNvPr>
          <p:cNvSpPr txBox="1">
            <a:spLocks noChangeArrowheads="1"/>
          </p:cNvSpPr>
          <p:nvPr/>
        </p:nvSpPr>
        <p:spPr bwMode="auto">
          <a:xfrm>
            <a:off x="407988" y="1577975"/>
            <a:ext cx="93599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ts val="438"/>
              </a:spcBef>
            </a:pPr>
            <a:r>
              <a:rPr lang="en-GB" altLang="en-US" b="1">
                <a:solidFill>
                  <a:srgbClr val="000000"/>
                </a:solidFill>
              </a:rPr>
              <a:t>National Societies</a:t>
            </a:r>
            <a:r>
              <a:rPr lang="en-GB" altLang="en-US">
                <a:solidFill>
                  <a:srgbClr val="000000"/>
                </a:solidFill>
              </a:rPr>
              <a:t>: facilitate awareness raising, assessments and climate-smart programming to address (changing) risks with communities. It can bring the experiences and needs of vulnerable people to the attention of policy makers at the sub- and national levels and support authorities to develop adaptation plans and legal frameworks (see further on next slides)</a:t>
            </a:r>
            <a:endParaRPr lang="en-GB" altLang="en-US"/>
          </a:p>
        </p:txBody>
      </p:sp>
      <p:pic>
        <p:nvPicPr>
          <p:cNvPr id="10" name="Afbeelding 1">
            <a:extLst>
              <a:ext uri="{FF2B5EF4-FFF2-40B4-BE49-F238E27FC236}">
                <a16:creationId xmlns:a16="http://schemas.microsoft.com/office/drawing/2014/main" id="{635B471A-6F39-4A7A-B7FE-E4463B7E36D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200000">
            <a:off x="9875838" y="1300163"/>
            <a:ext cx="1970087" cy="2516187"/>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FDB5155-0E55-43E3-9AEC-68AE63CAB18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200000">
            <a:off x="10063163" y="3935413"/>
            <a:ext cx="1768475" cy="2359025"/>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a:extLst>
              <a:ext uri="{FF2B5EF4-FFF2-40B4-BE49-F238E27FC236}">
                <a16:creationId xmlns:a16="http://schemas.microsoft.com/office/drawing/2014/main" id="{BC572C5E-27D3-4740-8D43-B9E692C0CE3C}"/>
              </a:ext>
            </a:extLst>
          </p:cNvPr>
          <p:cNvSpPr txBox="1">
            <a:spLocks noChangeArrowheads="1"/>
          </p:cNvSpPr>
          <p:nvPr/>
        </p:nvSpPr>
        <p:spPr bwMode="auto">
          <a:xfrm>
            <a:off x="417513" y="5375275"/>
            <a:ext cx="9063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ts val="438"/>
              </a:spcBef>
            </a:pPr>
            <a:r>
              <a:rPr lang="en-GB" altLang="en-US" b="1">
                <a:solidFill>
                  <a:srgbClr val="000000"/>
                </a:solidFill>
              </a:rPr>
              <a:t>The Red Cross Red Crescent Climate Centre</a:t>
            </a:r>
            <a:r>
              <a:rPr lang="en-GB" altLang="en-US">
                <a:solidFill>
                  <a:srgbClr val="000000"/>
                </a:solidFill>
              </a:rPr>
              <a:t> is a reference centre to the Movement and its partners, supporting capacity building and humanitarian diplomacy at all levels</a:t>
            </a:r>
            <a:endParaRPr lang="en-GB"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fade">
                                      <p:cBhvr>
                                        <p:cTn id="12" dur="500"/>
                                        <p:tgtEl>
                                          <p:spTgt spid="21509"/>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1509"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kstvak 1">
            <a:extLst>
              <a:ext uri="{FF2B5EF4-FFF2-40B4-BE49-F238E27FC236}">
                <a16:creationId xmlns:a16="http://schemas.microsoft.com/office/drawing/2014/main" id="{328E65DA-FAA5-4B04-BDA3-3257B25D6CBB}"/>
              </a:ext>
            </a:extLst>
          </p:cNvPr>
          <p:cNvSpPr txBox="1">
            <a:spLocks noChangeArrowheads="1"/>
          </p:cNvSpPr>
          <p:nvPr/>
        </p:nvSpPr>
        <p:spPr bwMode="auto">
          <a:xfrm>
            <a:off x="407988" y="447675"/>
            <a:ext cx="11568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GB" altLang="nl-NL" sz="2800" b="1">
                <a:latin typeface="Helvetica" panose="020B0604020202020204" pitchFamily="34" charset="0"/>
              </a:rPr>
              <a:t>Who does what? </a:t>
            </a:r>
            <a:r>
              <a:rPr lang="en-GB" altLang="nl-NL" sz="2800">
                <a:latin typeface="Helvetica" panose="020B0604020202020204" pitchFamily="34" charset="0"/>
              </a:rPr>
              <a:t>– opportunities for National Societies to engage</a:t>
            </a:r>
          </a:p>
        </p:txBody>
      </p:sp>
      <p:sp>
        <p:nvSpPr>
          <p:cNvPr id="21507" name="TextBox 5">
            <a:extLst>
              <a:ext uri="{FF2B5EF4-FFF2-40B4-BE49-F238E27FC236}">
                <a16:creationId xmlns:a16="http://schemas.microsoft.com/office/drawing/2014/main" id="{F6B2B2C1-2565-41E3-BF9A-3DCC987AB2D3}"/>
              </a:ext>
            </a:extLst>
          </p:cNvPr>
          <p:cNvSpPr txBox="1">
            <a:spLocks noChangeArrowheads="1"/>
          </p:cNvSpPr>
          <p:nvPr/>
        </p:nvSpPr>
        <p:spPr bwMode="auto">
          <a:xfrm>
            <a:off x="552450" y="1084263"/>
            <a:ext cx="8713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b="1"/>
              <a:t>National governments</a:t>
            </a:r>
            <a:r>
              <a:rPr lang="en-GB" altLang="en-US"/>
              <a:t>: national level adaptation planning (NAPs, NDCs etc.) and public investments; legal frameworks for risk reduction</a:t>
            </a:r>
            <a:r>
              <a:rPr lang="en-GB" altLang="en-US" b="1"/>
              <a:t>, </a:t>
            </a:r>
            <a:r>
              <a:rPr lang="en-GB" altLang="en-US"/>
              <a:t>climate finance proposals, and </a:t>
            </a:r>
            <a:r>
              <a:rPr lang="en-GB" altLang="en-US" b="1"/>
              <a:t>Hydro-Met services </a:t>
            </a:r>
            <a:r>
              <a:rPr lang="en-GB" altLang="en-US"/>
              <a:t>disseminating climate and weather forecasts, etc.</a:t>
            </a:r>
          </a:p>
        </p:txBody>
      </p:sp>
      <p:pic>
        <p:nvPicPr>
          <p:cNvPr id="7" name="Picture 6">
            <a:extLst>
              <a:ext uri="{FF2B5EF4-FFF2-40B4-BE49-F238E27FC236}">
                <a16:creationId xmlns:a16="http://schemas.microsoft.com/office/drawing/2014/main" id="{55607A01-9AFD-4DF1-A241-0D5FD33BB3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494026">
            <a:off x="9332913" y="1089025"/>
            <a:ext cx="2747962" cy="3173413"/>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7">
            <a:extLst>
              <a:ext uri="{FF2B5EF4-FFF2-40B4-BE49-F238E27FC236}">
                <a16:creationId xmlns:a16="http://schemas.microsoft.com/office/drawing/2014/main" id="{6E327349-0FEF-4361-949B-4D7DC21308A6}"/>
              </a:ext>
            </a:extLst>
          </p:cNvPr>
          <p:cNvSpPr txBox="1">
            <a:spLocks noChangeArrowheads="1"/>
          </p:cNvSpPr>
          <p:nvPr/>
        </p:nvSpPr>
        <p:spPr bwMode="auto">
          <a:xfrm>
            <a:off x="546100" y="2795588"/>
            <a:ext cx="8713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b="1"/>
              <a:t>Local governments</a:t>
            </a:r>
            <a:r>
              <a:rPr lang="en-GB" altLang="en-US"/>
              <a:t>: local-level planning/budgeting – implementing national and local priorities on adaptation, preferably in collaboration with communities, climate services, etc.</a:t>
            </a:r>
          </a:p>
        </p:txBody>
      </p:sp>
      <p:sp>
        <p:nvSpPr>
          <p:cNvPr id="21510" name="TextBox 8">
            <a:extLst>
              <a:ext uri="{FF2B5EF4-FFF2-40B4-BE49-F238E27FC236}">
                <a16:creationId xmlns:a16="http://schemas.microsoft.com/office/drawing/2014/main" id="{FBC08DE3-8762-45C7-BF08-0AB61CE1237F}"/>
              </a:ext>
            </a:extLst>
          </p:cNvPr>
          <p:cNvSpPr txBox="1">
            <a:spLocks noChangeArrowheads="1"/>
          </p:cNvSpPr>
          <p:nvPr/>
        </p:nvSpPr>
        <p:spPr bwMode="auto">
          <a:xfrm>
            <a:off x="554038" y="2089150"/>
            <a:ext cx="871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b="1">
                <a:solidFill>
                  <a:srgbClr val="000000"/>
                </a:solidFill>
              </a:rPr>
              <a:t>Line </a:t>
            </a:r>
            <a:r>
              <a:rPr lang="en-GB" altLang="en-US"/>
              <a:t>agencies/ministries – lead on investments and policies to address future risks; climate needs to be cross-cutting through initiatives of different Ministries.</a:t>
            </a:r>
          </a:p>
        </p:txBody>
      </p:sp>
      <p:sp>
        <p:nvSpPr>
          <p:cNvPr id="21511" name="TextBox 10">
            <a:extLst>
              <a:ext uri="{FF2B5EF4-FFF2-40B4-BE49-F238E27FC236}">
                <a16:creationId xmlns:a16="http://schemas.microsoft.com/office/drawing/2014/main" id="{B926C4F2-515A-4514-B6F4-1752D1A039E4}"/>
              </a:ext>
            </a:extLst>
          </p:cNvPr>
          <p:cNvSpPr txBox="1">
            <a:spLocks noChangeArrowheads="1"/>
          </p:cNvSpPr>
          <p:nvPr/>
        </p:nvSpPr>
        <p:spPr bwMode="auto">
          <a:xfrm>
            <a:off x="554038" y="3730625"/>
            <a:ext cx="8712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ts val="438"/>
              </a:spcBef>
            </a:pPr>
            <a:r>
              <a:rPr lang="en-GB" altLang="en-US" b="1">
                <a:solidFill>
                  <a:srgbClr val="000000"/>
                </a:solidFill>
              </a:rPr>
              <a:t>Private sector</a:t>
            </a:r>
            <a:r>
              <a:rPr lang="en-GB" altLang="en-US">
                <a:solidFill>
                  <a:srgbClr val="000000"/>
                </a:solidFill>
              </a:rPr>
              <a:t>: relevant </a:t>
            </a:r>
            <a:r>
              <a:rPr lang="en-GB" altLang="en-US"/>
              <a:t>innovations, products, services, political influence, finance and capacities contributing to our resilience agenda. Collaboration is key to strengthen our adaptation and resilience agenda</a:t>
            </a:r>
          </a:p>
        </p:txBody>
      </p:sp>
      <p:sp>
        <p:nvSpPr>
          <p:cNvPr id="21512" name="TextBox 11">
            <a:extLst>
              <a:ext uri="{FF2B5EF4-FFF2-40B4-BE49-F238E27FC236}">
                <a16:creationId xmlns:a16="http://schemas.microsoft.com/office/drawing/2014/main" id="{72418F8E-CB35-4864-821B-9B9E47CED006}"/>
              </a:ext>
            </a:extLst>
          </p:cNvPr>
          <p:cNvSpPr txBox="1">
            <a:spLocks noChangeArrowheads="1"/>
          </p:cNvSpPr>
          <p:nvPr/>
        </p:nvSpPr>
        <p:spPr bwMode="auto">
          <a:xfrm>
            <a:off x="546100" y="4700588"/>
            <a:ext cx="10515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ts val="438"/>
              </a:spcBef>
            </a:pPr>
            <a:r>
              <a:rPr lang="en-GB" altLang="en-US" b="1">
                <a:solidFill>
                  <a:srgbClr val="000000"/>
                </a:solidFill>
              </a:rPr>
              <a:t>Communities &amp; households</a:t>
            </a:r>
            <a:r>
              <a:rPr lang="en-GB" altLang="en-US">
                <a:solidFill>
                  <a:srgbClr val="000000"/>
                </a:solidFill>
              </a:rPr>
              <a:t>: identify resilience building and adaptation needs and implement locally relevant measures (e.g. farming and WASH practices and environmental management)</a:t>
            </a:r>
            <a:endParaRPr lang="en-GB" altLang="en-US"/>
          </a:p>
        </p:txBody>
      </p:sp>
      <p:sp>
        <p:nvSpPr>
          <p:cNvPr id="21513" name="TextBox 12">
            <a:extLst>
              <a:ext uri="{FF2B5EF4-FFF2-40B4-BE49-F238E27FC236}">
                <a16:creationId xmlns:a16="http://schemas.microsoft.com/office/drawing/2014/main" id="{5661EDC7-FE04-4CA4-AEB4-BD225A8B1227}"/>
              </a:ext>
            </a:extLst>
          </p:cNvPr>
          <p:cNvSpPr txBox="1">
            <a:spLocks noChangeArrowheads="1"/>
          </p:cNvSpPr>
          <p:nvPr/>
        </p:nvSpPr>
        <p:spPr bwMode="auto">
          <a:xfrm>
            <a:off x="541338" y="5392738"/>
            <a:ext cx="111664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ts val="438"/>
              </a:spcBef>
            </a:pPr>
            <a:r>
              <a:rPr lang="en-GB" altLang="en-US" b="1">
                <a:solidFill>
                  <a:srgbClr val="000000"/>
                </a:solidFill>
              </a:rPr>
              <a:t>Civil society organisations and UN agencies</a:t>
            </a:r>
            <a:r>
              <a:rPr lang="en-GB" altLang="en-US">
                <a:solidFill>
                  <a:srgbClr val="000000"/>
                </a:solidFill>
              </a:rPr>
              <a:t>: share the roles with the IFRC and National Societies and can be complementary partners in supporting climate-smart planning and policies, and channel adaptation funds to build resilience of vulnerable communities and households</a:t>
            </a:r>
            <a:endParaRPr lang="en-GB"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fade">
                                      <p:cBhvr>
                                        <p:cTn id="7" dur="500"/>
                                        <p:tgtEl>
                                          <p:spTgt spid="215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fade">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fade">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1512">
                                            <p:txEl>
                                              <p:pRg st="0" end="0"/>
                                            </p:txEl>
                                          </p:spTgt>
                                        </p:tgtEl>
                                        <p:attrNameLst>
                                          <p:attrName>style.visibility</p:attrName>
                                        </p:attrNameLst>
                                      </p:cBhvr>
                                      <p:to>
                                        <p:strVal val="visible"/>
                                      </p:to>
                                    </p:set>
                                    <p:animEffect transition="in" filter="fade">
                                      <p:cBhvr>
                                        <p:cTn id="22" dur="500"/>
                                        <p:tgtEl>
                                          <p:spTgt spid="2151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fade">
                                      <p:cBhvr>
                                        <p:cTn id="27" dur="5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0" grpId="0"/>
      <p:bldP spid="21511" grpId="0"/>
      <p:bldP spid="215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35ADFE4C-B950-C34D-97ED-CE513D4BA696}"/>
              </a:ext>
            </a:extLst>
          </p:cNvPr>
          <p:cNvSpPr txBox="1">
            <a:spLocks noChangeArrowheads="1"/>
          </p:cNvSpPr>
          <p:nvPr/>
        </p:nvSpPr>
        <p:spPr bwMode="auto">
          <a:xfrm>
            <a:off x="623888" y="466725"/>
            <a:ext cx="112331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nl-NL" sz="2400" b="1"/>
              <a:t>Red Cross Red Crescent Movement support: </a:t>
            </a:r>
            <a:r>
              <a:rPr lang="en-US" altLang="nl-NL" sz="2400" b="1">
                <a:latin typeface="+mn-lt"/>
              </a:rPr>
              <a:t>Climate and displacement</a:t>
            </a:r>
          </a:p>
        </p:txBody>
      </p:sp>
      <p:sp>
        <p:nvSpPr>
          <p:cNvPr id="24579" name="TextBox 1">
            <a:extLst>
              <a:ext uri="{FF2B5EF4-FFF2-40B4-BE49-F238E27FC236}">
                <a16:creationId xmlns:a16="http://schemas.microsoft.com/office/drawing/2014/main" id="{E56D1B86-224B-4C0B-9B24-DB6BB0CAF75F}"/>
              </a:ext>
            </a:extLst>
          </p:cNvPr>
          <p:cNvSpPr txBox="1">
            <a:spLocks noChangeArrowheads="1"/>
          </p:cNvSpPr>
          <p:nvPr/>
        </p:nvSpPr>
        <p:spPr bwMode="auto">
          <a:xfrm>
            <a:off x="625475" y="1341438"/>
            <a:ext cx="676592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GB">
                <a:solidFill>
                  <a:srgbClr val="231F20"/>
                </a:solidFill>
                <a:latin typeface="CaeciliaLTStd-Light"/>
              </a:rPr>
              <a:t>On average, more than 20 million people are newly displaced every year by sudden-onset hazards:</a:t>
            </a:r>
          </a:p>
          <a:p>
            <a:pPr marL="285750" indent="-285750">
              <a:buFont typeface="Arial" panose="020B0604020202020204" pitchFamily="34" charset="0"/>
              <a:buChar char="•"/>
              <a:defRPr/>
            </a:pPr>
            <a:r>
              <a:rPr lang="da-DK" err="1">
                <a:solidFill>
                  <a:srgbClr val="231F20"/>
                </a:solidFill>
                <a:latin typeface="CaeciliaLTStd-Light"/>
              </a:rPr>
              <a:t>Impacts</a:t>
            </a:r>
            <a:r>
              <a:rPr lang="da-DK">
                <a:solidFill>
                  <a:srgbClr val="231F20"/>
                </a:solidFill>
                <a:latin typeface="CaeciliaLTStd-Light"/>
              </a:rPr>
              <a:t> on </a:t>
            </a:r>
            <a:r>
              <a:rPr lang="en-GB">
                <a:solidFill>
                  <a:srgbClr val="231F20"/>
                </a:solidFill>
                <a:latin typeface="CaeciliaLTStd-Light"/>
              </a:rPr>
              <a:t>displaced, vulnerable people as well as host communities.</a:t>
            </a:r>
          </a:p>
          <a:p>
            <a:pPr marL="285750" indent="-285750">
              <a:buFont typeface="Arial" panose="020B0604020202020204" pitchFamily="34" charset="0"/>
              <a:buChar char="•"/>
              <a:defRPr/>
            </a:pPr>
            <a:r>
              <a:rPr lang="da-DK" err="1">
                <a:solidFill>
                  <a:srgbClr val="231F20"/>
                </a:solidFill>
                <a:latin typeface="CaeciliaLTStd-Light"/>
              </a:rPr>
              <a:t>Humanitarian</a:t>
            </a:r>
            <a:r>
              <a:rPr lang="da-DK">
                <a:solidFill>
                  <a:srgbClr val="231F20"/>
                </a:solidFill>
                <a:latin typeface="CaeciliaLTStd-Light"/>
              </a:rPr>
              <a:t> </a:t>
            </a:r>
            <a:r>
              <a:rPr lang="da-DK" err="1">
                <a:solidFill>
                  <a:srgbClr val="231F20"/>
                </a:solidFill>
                <a:latin typeface="CaeciliaLTStd-Light"/>
              </a:rPr>
              <a:t>needs</a:t>
            </a:r>
            <a:r>
              <a:rPr lang="da-DK">
                <a:solidFill>
                  <a:srgbClr val="231F20"/>
                </a:solidFill>
                <a:latin typeface="CaeciliaLTStd-Light"/>
              </a:rPr>
              <a:t> </a:t>
            </a:r>
            <a:r>
              <a:rPr lang="da-DK" err="1">
                <a:solidFill>
                  <a:srgbClr val="231F20"/>
                </a:solidFill>
                <a:latin typeface="CaeciliaLTStd-Light"/>
              </a:rPr>
              <a:t>include</a:t>
            </a:r>
            <a:r>
              <a:rPr lang="da-DK">
                <a:solidFill>
                  <a:srgbClr val="231F20"/>
                </a:solidFill>
                <a:latin typeface="CaeciliaLTStd-Light"/>
              </a:rPr>
              <a:t> </a:t>
            </a:r>
            <a:r>
              <a:rPr lang="en-GB">
                <a:solidFill>
                  <a:srgbClr val="231F20"/>
                </a:solidFill>
                <a:latin typeface="CaeciliaLTStd-Light"/>
              </a:rPr>
              <a:t>emergency shelter, health and psychosocial support, WASH, protection (violence, abuse etc.) and longer term support to recover and realize durable solutions. </a:t>
            </a:r>
          </a:p>
          <a:p>
            <a:pPr marL="285750" indent="-285750">
              <a:buFont typeface="Arial" panose="020B0604020202020204" pitchFamily="34" charset="0"/>
              <a:buChar char="•"/>
              <a:defRPr/>
            </a:pPr>
            <a:r>
              <a:rPr lang="en-GB">
                <a:solidFill>
                  <a:srgbClr val="231F20"/>
                </a:solidFill>
                <a:latin typeface="CaeciliaLTStd-Light"/>
              </a:rPr>
              <a:t>Displacement often disproportionately affects already marginalised and ‘at risk’ groups</a:t>
            </a:r>
          </a:p>
        </p:txBody>
      </p:sp>
      <p:pic>
        <p:nvPicPr>
          <p:cNvPr id="2" name="Picture 1">
            <a:extLst>
              <a:ext uri="{FF2B5EF4-FFF2-40B4-BE49-F238E27FC236}">
                <a16:creationId xmlns:a16="http://schemas.microsoft.com/office/drawing/2014/main" id="{3B477964-CE14-41EA-977F-BC37CE74BA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200000">
            <a:off x="8555038" y="1479550"/>
            <a:ext cx="3244850" cy="4268788"/>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1">
            <a:extLst>
              <a:ext uri="{FF2B5EF4-FFF2-40B4-BE49-F238E27FC236}">
                <a16:creationId xmlns:a16="http://schemas.microsoft.com/office/drawing/2014/main" id="{87BD386E-C963-4B74-9B03-BAF5BBA8C8C0}"/>
              </a:ext>
            </a:extLst>
          </p:cNvPr>
          <p:cNvSpPr txBox="1">
            <a:spLocks noChangeArrowheads="1"/>
          </p:cNvSpPr>
          <p:nvPr/>
        </p:nvSpPr>
        <p:spPr bwMode="auto">
          <a:xfrm>
            <a:off x="625475" y="4365625"/>
            <a:ext cx="67659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nl-NL">
                <a:solidFill>
                  <a:srgbClr val="231F20"/>
                </a:solidFill>
                <a:latin typeface="CaeciliaLTStd-Light"/>
              </a:rPr>
              <a:t>The challenges of </a:t>
            </a:r>
            <a:r>
              <a:rPr lang="en-GB" altLang="nl-NL" b="1">
                <a:solidFill>
                  <a:srgbClr val="231F20"/>
                </a:solidFill>
                <a:latin typeface="CaeciliaLTStd-Light"/>
              </a:rPr>
              <a:t>disaster displacement</a:t>
            </a:r>
            <a:r>
              <a:rPr lang="en-GB" altLang="nl-NL">
                <a:solidFill>
                  <a:srgbClr val="231F20"/>
                </a:solidFill>
                <a:latin typeface="CaeciliaLTStd-Light"/>
              </a:rPr>
              <a:t>, and the humanitarian impacts on those affects, are </a:t>
            </a:r>
            <a:r>
              <a:rPr lang="en-GB" altLang="nl-NL" b="1">
                <a:solidFill>
                  <a:srgbClr val="231F20"/>
                </a:solidFill>
                <a:latin typeface="CaeciliaLTStd-Light"/>
              </a:rPr>
              <a:t>expected to be further amplified </a:t>
            </a:r>
            <a:r>
              <a:rPr lang="en-GB" altLang="nl-NL">
                <a:solidFill>
                  <a:srgbClr val="231F20"/>
                </a:solidFill>
                <a:latin typeface="CaeciliaLTStd-Light"/>
              </a:rPr>
              <a:t>by the effects of climate change</a:t>
            </a:r>
          </a:p>
          <a:p>
            <a:endParaRPr lang="en-GB" altLang="nl-NL">
              <a:solidFill>
                <a:srgbClr val="231F20"/>
              </a:solidFill>
              <a:latin typeface="CaeciliaLTStd-Light"/>
            </a:endParaRPr>
          </a:p>
          <a:p>
            <a:r>
              <a:rPr lang="da-DK" altLang="nl-NL">
                <a:solidFill>
                  <a:srgbClr val="231F20"/>
                </a:solidFill>
                <a:latin typeface="CaeciliaLTStd-Light"/>
              </a:rPr>
              <a:t>But </a:t>
            </a:r>
            <a:r>
              <a:rPr lang="da-DK" altLang="nl-NL" b="1">
                <a:solidFill>
                  <a:srgbClr val="231F20"/>
                </a:solidFill>
                <a:latin typeface="CaeciliaLTStd-Light"/>
              </a:rPr>
              <a:t>a c</a:t>
            </a:r>
            <a:r>
              <a:rPr lang="en-GB" altLang="nl-NL" b="1">
                <a:solidFill>
                  <a:srgbClr val="231F20"/>
                </a:solidFill>
                <a:latin typeface="CaeciliaLTStd-Light"/>
              </a:rPr>
              <a:t>omplex set of factors, not climate alone, combine to induce displacement and, potentially, migration</a:t>
            </a:r>
            <a:endParaRPr lang="en-GB" altLang="nl-NL">
              <a:solidFill>
                <a:srgbClr val="231F20"/>
              </a:solidFill>
              <a:latin typeface="CaeciliaLTStd-Ligh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a:extLst>
              <a:ext uri="{FF2B5EF4-FFF2-40B4-BE49-F238E27FC236}">
                <a16:creationId xmlns:a16="http://schemas.microsoft.com/office/drawing/2014/main" id="{8A5390CC-AD6B-4840-AE36-0DF41448BA0B}"/>
              </a:ext>
            </a:extLst>
          </p:cNvPr>
          <p:cNvSpPr txBox="1">
            <a:spLocks noChangeArrowheads="1"/>
          </p:cNvSpPr>
          <p:nvPr/>
        </p:nvSpPr>
        <p:spPr bwMode="auto">
          <a:xfrm>
            <a:off x="625475" y="1268413"/>
            <a:ext cx="75580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a:solidFill>
                  <a:srgbClr val="231F20"/>
                </a:solidFill>
                <a:latin typeface="CaeciliaLTStd-Light"/>
              </a:rPr>
              <a:t>National Societies already play an important role in handling the temporary disaster displacement – and are already active in addressing migration and planned relocation in the context of disasters and climate change	</a:t>
            </a:r>
          </a:p>
          <a:p>
            <a:endParaRPr lang="en-GB" altLang="nl-NL">
              <a:solidFill>
                <a:srgbClr val="231F20"/>
              </a:solidFill>
              <a:latin typeface="CaeciliaLTStd-Light"/>
            </a:endParaRPr>
          </a:p>
          <a:p>
            <a:r>
              <a:rPr lang="en-GB" altLang="en-US">
                <a:solidFill>
                  <a:srgbClr val="231F20"/>
                </a:solidFill>
                <a:latin typeface="CaeciliaLTStd-Light"/>
              </a:rPr>
              <a:t>"Human mobility" (migration, displacement and planned relocation) are increasingly addressed in national, regional and global laws, policies and strategies – and acknowledged as a long-term 'adaptation strategy'</a:t>
            </a:r>
            <a:endParaRPr lang="en-GB" altLang="nl-NL">
              <a:solidFill>
                <a:srgbClr val="231F20"/>
              </a:solidFill>
              <a:latin typeface="CaeciliaLTStd-Light"/>
            </a:endParaRPr>
          </a:p>
        </p:txBody>
      </p:sp>
      <p:pic>
        <p:nvPicPr>
          <p:cNvPr id="2" name="Picture 1">
            <a:extLst>
              <a:ext uri="{FF2B5EF4-FFF2-40B4-BE49-F238E27FC236}">
                <a16:creationId xmlns:a16="http://schemas.microsoft.com/office/drawing/2014/main" id="{C607C9E7-9111-45AB-AD45-4008261178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200000">
            <a:off x="8555038" y="1479550"/>
            <a:ext cx="3244850" cy="4268788"/>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a:extLst>
              <a:ext uri="{FF2B5EF4-FFF2-40B4-BE49-F238E27FC236}">
                <a16:creationId xmlns:a16="http://schemas.microsoft.com/office/drawing/2014/main" id="{EBA09692-4A64-4B71-AE48-1B54EE4E0289}"/>
              </a:ext>
            </a:extLst>
          </p:cNvPr>
          <p:cNvSpPr txBox="1">
            <a:spLocks noChangeArrowheads="1"/>
          </p:cNvSpPr>
          <p:nvPr/>
        </p:nvSpPr>
        <p:spPr bwMode="auto">
          <a:xfrm>
            <a:off x="623888" y="3429000"/>
            <a:ext cx="75580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GB">
                <a:solidFill>
                  <a:srgbClr val="231F20"/>
                </a:solidFill>
                <a:latin typeface="CaeciliaLTStd-Light"/>
              </a:rPr>
              <a:t>National Societies/IFRC:</a:t>
            </a:r>
          </a:p>
          <a:p>
            <a:pPr marL="285750" indent="-285750">
              <a:buFont typeface="Arial" panose="020B0604020202020204" pitchFamily="34" charset="0"/>
              <a:buChar char="•"/>
              <a:defRPr/>
            </a:pPr>
            <a:r>
              <a:rPr lang="en-GB">
                <a:solidFill>
                  <a:srgbClr val="231F20"/>
                </a:solidFill>
                <a:latin typeface="CaeciliaLTStd-Light"/>
              </a:rPr>
              <a:t>have important in humanitarian diplomacy towards the national, regional and global processes and dialogues</a:t>
            </a:r>
          </a:p>
          <a:p>
            <a:pPr marL="285750" indent="-285750">
              <a:buFont typeface="Arial" panose="020B0604020202020204" pitchFamily="34" charset="0"/>
              <a:buChar char="•"/>
              <a:defRPr/>
            </a:pPr>
            <a:r>
              <a:rPr lang="en-GB">
                <a:solidFill>
                  <a:srgbClr val="231F20"/>
                </a:solidFill>
                <a:latin typeface="CaeciliaLTStd-Light"/>
              </a:rPr>
              <a:t>may consider how human mobility may put new demands on regular Movement engagement and planning</a:t>
            </a:r>
          </a:p>
          <a:p>
            <a:pPr marL="1028700" lvl="1">
              <a:buFont typeface="Arial" panose="020B0604020202020204" pitchFamily="34" charset="0"/>
              <a:buChar char="•"/>
              <a:defRPr/>
            </a:pPr>
            <a:r>
              <a:rPr lang="en-GB">
                <a:solidFill>
                  <a:srgbClr val="231F20"/>
                </a:solidFill>
                <a:latin typeface="CaeciliaLTStd-Light"/>
              </a:rPr>
              <a:t>disaster management</a:t>
            </a:r>
          </a:p>
          <a:p>
            <a:pPr marL="1028700" lvl="1">
              <a:buFont typeface="Arial" panose="020B0604020202020204" pitchFamily="34" charset="0"/>
              <a:buChar char="•"/>
              <a:defRPr/>
            </a:pPr>
            <a:r>
              <a:rPr lang="en-GB">
                <a:solidFill>
                  <a:srgbClr val="231F20"/>
                </a:solidFill>
                <a:latin typeface="CaeciliaLTStd-Light"/>
              </a:rPr>
              <a:t>Health</a:t>
            </a:r>
          </a:p>
          <a:p>
            <a:pPr marL="1028700" lvl="1">
              <a:buFont typeface="Arial" panose="020B0604020202020204" pitchFamily="34" charset="0"/>
              <a:buChar char="•"/>
              <a:defRPr/>
            </a:pPr>
            <a:r>
              <a:rPr lang="en-GB">
                <a:solidFill>
                  <a:srgbClr val="231F20"/>
                </a:solidFill>
                <a:latin typeface="CaeciliaLTStd-Light"/>
              </a:rPr>
              <a:t>Shelter</a:t>
            </a:r>
          </a:p>
          <a:p>
            <a:pPr marL="1028700" lvl="1">
              <a:buFont typeface="Arial" panose="020B0604020202020204" pitchFamily="34" charset="0"/>
              <a:buChar char="•"/>
              <a:defRPr/>
            </a:pPr>
            <a:r>
              <a:rPr lang="en-GB">
                <a:solidFill>
                  <a:srgbClr val="231F20"/>
                </a:solidFill>
                <a:latin typeface="CaeciliaLTStd-Light"/>
              </a:rPr>
              <a:t>water/sanitation/hygiene WASH), and</a:t>
            </a:r>
          </a:p>
          <a:p>
            <a:pPr marL="1028700" lvl="1">
              <a:buFont typeface="Arial" panose="020B0604020202020204" pitchFamily="34" charset="0"/>
              <a:buChar char="•"/>
              <a:defRPr/>
            </a:pPr>
            <a:r>
              <a:rPr lang="en-GB">
                <a:solidFill>
                  <a:srgbClr val="231F20"/>
                </a:solidFill>
                <a:latin typeface="CaeciliaLTStd-Light"/>
              </a:rPr>
              <a:t>restoring family links (RFL)</a:t>
            </a:r>
            <a:endParaRPr lang="en-GB" altLang="nl-NL">
              <a:solidFill>
                <a:srgbClr val="231F20"/>
              </a:solidFill>
              <a:latin typeface="CaeciliaLTStd-Light"/>
            </a:endParaRPr>
          </a:p>
        </p:txBody>
      </p:sp>
      <p:sp>
        <p:nvSpPr>
          <p:cNvPr id="7" name="Text Box 6">
            <a:extLst>
              <a:ext uri="{FF2B5EF4-FFF2-40B4-BE49-F238E27FC236}">
                <a16:creationId xmlns:a16="http://schemas.microsoft.com/office/drawing/2014/main" id="{4A823BC4-0416-4D7C-812D-8F4EC1BF20EB}"/>
              </a:ext>
            </a:extLst>
          </p:cNvPr>
          <p:cNvSpPr txBox="1">
            <a:spLocks noChangeArrowheads="1"/>
          </p:cNvSpPr>
          <p:nvPr/>
        </p:nvSpPr>
        <p:spPr bwMode="auto">
          <a:xfrm>
            <a:off x="623888" y="466725"/>
            <a:ext cx="112331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nl-NL" sz="2400" b="1"/>
              <a:t>Red Cross Red Crescent Movement support: </a:t>
            </a:r>
            <a:r>
              <a:rPr lang="en-US" altLang="nl-NL" sz="2400" b="1">
                <a:latin typeface="+mn-lt"/>
              </a:rPr>
              <a:t>Climate and displacement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0B84714F-4646-4C98-9B79-D74237EE5C5A}"/>
              </a:ext>
            </a:extLst>
          </p:cNvPr>
          <p:cNvSpPr txBox="1">
            <a:spLocks noChangeArrowheads="1"/>
          </p:cNvSpPr>
          <p:nvPr/>
        </p:nvSpPr>
        <p:spPr bwMode="auto">
          <a:xfrm>
            <a:off x="638175" y="2211388"/>
            <a:ext cx="8526463"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GB" altLang="en-US" b="1">
                <a:latin typeface="+mn-lt"/>
              </a:rPr>
              <a:t>ICRC</a:t>
            </a:r>
            <a:r>
              <a:rPr lang="en-GB" altLang="en-US">
                <a:latin typeface="+mn-lt"/>
              </a:rPr>
              <a:t>:</a:t>
            </a:r>
          </a:p>
          <a:p>
            <a:pPr marL="285750" indent="-285750">
              <a:buFont typeface="Arial" panose="020B0604020202020204" pitchFamily="34" charset="0"/>
              <a:buChar char="•"/>
              <a:defRPr/>
            </a:pPr>
            <a:r>
              <a:rPr lang="en-GB">
                <a:latin typeface="+mn-lt"/>
              </a:rPr>
              <a:t>supports communities to adapt and transform their capacities and resources to better manage future stresses caused by the </a:t>
            </a:r>
            <a:r>
              <a:rPr lang="en-GB" i="1">
                <a:latin typeface="+mn-lt"/>
              </a:rPr>
              <a:t>combined effects of conflict and climate change</a:t>
            </a:r>
            <a:endParaRPr lang="en-GB">
              <a:latin typeface="+mn-lt"/>
            </a:endParaRPr>
          </a:p>
          <a:p>
            <a:pPr marL="285750" indent="-285750">
              <a:buFont typeface="Arial" panose="020B0604020202020204" pitchFamily="34" charset="0"/>
              <a:buChar char="•"/>
              <a:defRPr/>
            </a:pPr>
            <a:r>
              <a:rPr lang="en-GB">
                <a:latin typeface="+mn-lt"/>
              </a:rPr>
              <a:t>adapts its programming to systematically prevent degradation of the environment on which populations affected rely for their livelihood and well-being</a:t>
            </a:r>
          </a:p>
          <a:p>
            <a:pPr marL="285750" indent="-285750">
              <a:buFont typeface="Arial" panose="020B0604020202020204" pitchFamily="34" charset="0"/>
              <a:buChar char="•"/>
              <a:defRPr/>
            </a:pPr>
            <a:r>
              <a:rPr lang="en-GB">
                <a:latin typeface="+mn-lt"/>
              </a:rPr>
              <a:t>enhances its own environmental responsibilities and policies to reduce its overall environmental footprint</a:t>
            </a:r>
            <a:endParaRPr lang="en-GB" altLang="en-US">
              <a:latin typeface="+mn-lt"/>
            </a:endParaRPr>
          </a:p>
        </p:txBody>
      </p:sp>
      <p:pic>
        <p:nvPicPr>
          <p:cNvPr id="6" name="Picture 5">
            <a:extLst>
              <a:ext uri="{FF2B5EF4-FFF2-40B4-BE49-F238E27FC236}">
                <a16:creationId xmlns:a16="http://schemas.microsoft.com/office/drawing/2014/main" id="{B096A238-9173-4639-A963-DCDDCA87BA8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200000">
            <a:off x="9307513" y="1677988"/>
            <a:ext cx="2308225" cy="307975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a:ext uri="{FF2B5EF4-FFF2-40B4-BE49-F238E27FC236}">
                <a16:creationId xmlns:a16="http://schemas.microsoft.com/office/drawing/2014/main" id="{CBAE04BD-0170-4B12-963B-943F89BDF6AD}"/>
              </a:ext>
            </a:extLst>
          </p:cNvPr>
          <p:cNvSpPr txBox="1">
            <a:spLocks noChangeArrowheads="1"/>
          </p:cNvSpPr>
          <p:nvPr/>
        </p:nvSpPr>
        <p:spPr bwMode="auto">
          <a:xfrm>
            <a:off x="625475" y="1125538"/>
            <a:ext cx="87106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GB">
                <a:latin typeface="+mn-lt"/>
              </a:rPr>
              <a:t>Short-term humanitarian problems caused by conflict and violence are made worse by longer-term trends like climate change, population growth, urbanization and uneven economic development.</a:t>
            </a:r>
            <a:endParaRPr lang="en-GB" altLang="nl-NL">
              <a:solidFill>
                <a:srgbClr val="231F20"/>
              </a:solidFill>
              <a:latin typeface="+mn-lt"/>
            </a:endParaRPr>
          </a:p>
        </p:txBody>
      </p:sp>
      <p:sp>
        <p:nvSpPr>
          <p:cNvPr id="9" name="Text Box 6">
            <a:extLst>
              <a:ext uri="{FF2B5EF4-FFF2-40B4-BE49-F238E27FC236}">
                <a16:creationId xmlns:a16="http://schemas.microsoft.com/office/drawing/2014/main" id="{F3EBDF4A-2194-492B-AD1A-48E749F708CE}"/>
              </a:ext>
            </a:extLst>
          </p:cNvPr>
          <p:cNvSpPr txBox="1">
            <a:spLocks noChangeArrowheads="1"/>
          </p:cNvSpPr>
          <p:nvPr/>
        </p:nvSpPr>
        <p:spPr bwMode="auto">
          <a:xfrm>
            <a:off x="623888" y="466725"/>
            <a:ext cx="112331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nl-NL" sz="2400" b="1"/>
              <a:t>Red Cross Red Crescent Movement support: </a:t>
            </a:r>
            <a:r>
              <a:rPr lang="en-US" altLang="nl-NL" sz="2400" b="1">
                <a:latin typeface="+mn-lt"/>
              </a:rPr>
              <a:t>Climate and conflict</a:t>
            </a:r>
          </a:p>
        </p:txBody>
      </p:sp>
      <p:pic>
        <p:nvPicPr>
          <p:cNvPr id="23556" name="Picture 4">
            <a:extLst>
              <a:ext uri="{FF2B5EF4-FFF2-40B4-BE49-F238E27FC236}">
                <a16:creationId xmlns:a16="http://schemas.microsoft.com/office/drawing/2014/main" id="{6BA8F581-38DD-4D8D-8A2B-B920438E9C4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6763" y="4937125"/>
            <a:ext cx="18954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666E2558-B001-49E4-AFDB-AE97B39307C9}"/>
              </a:ext>
            </a:extLst>
          </p:cNvPr>
          <p:cNvSpPr txBox="1">
            <a:spLocks noChangeArrowheads="1"/>
          </p:cNvSpPr>
          <p:nvPr/>
        </p:nvSpPr>
        <p:spPr bwMode="auto">
          <a:xfrm>
            <a:off x="3000375" y="5097463"/>
            <a:ext cx="87106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GB">
                <a:latin typeface="+mn-lt"/>
              </a:rPr>
              <a:t>Climate change is increasingly seen as a security issue: ICRC reminds the UN Security Council (2019) that “climate change deepens vulnerabilities for communities affected by war"</a:t>
            </a:r>
            <a:endParaRPr lang="en-GB" altLang="nl-NL">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3556"/>
                                        </p:tgtEl>
                                        <p:attrNameLst>
                                          <p:attrName>style.visibility</p:attrName>
                                        </p:attrNameLst>
                                      </p:cBhvr>
                                      <p:to>
                                        <p:strVal val="visible"/>
                                      </p:to>
                                    </p:set>
                                    <p:animEffect transition="in" filter="fade">
                                      <p:cBhvr>
                                        <p:cTn id="15" dur="500"/>
                                        <p:tgtEl>
                                          <p:spTgt spid="235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22" name="TextBox 1">
            <a:extLst>
              <a:ext uri="{FF2B5EF4-FFF2-40B4-BE49-F238E27FC236}">
                <a16:creationId xmlns:a16="http://schemas.microsoft.com/office/drawing/2014/main" id="{EB057F28-C031-4082-B347-6D23C238BB1D}"/>
              </a:ext>
            </a:extLst>
          </p:cNvPr>
          <p:cNvSpPr txBox="1">
            <a:spLocks noChangeArrowheads="1"/>
          </p:cNvSpPr>
          <p:nvPr/>
        </p:nvSpPr>
        <p:spPr bwMode="auto">
          <a:xfrm>
            <a:off x="406400" y="765175"/>
            <a:ext cx="61214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defTabSz="822325">
              <a:defRPr>
                <a:solidFill>
                  <a:schemeClr val="tx1"/>
                </a:solidFill>
                <a:latin typeface="Arial" panose="020B0604020202020204" pitchFamily="34" charset="0"/>
                <a:ea typeface="MS PGothic" panose="020B0600070205080204" pitchFamily="34" charset="-128"/>
              </a:defRPr>
            </a:lvl1pPr>
            <a:lvl2pPr marL="742950" indent="-285750" defTabSz="822325">
              <a:defRPr>
                <a:solidFill>
                  <a:schemeClr val="tx1"/>
                </a:solidFill>
                <a:latin typeface="Arial" panose="020B0604020202020204" pitchFamily="34" charset="0"/>
                <a:ea typeface="MS PGothic" panose="020B0600070205080204" pitchFamily="34" charset="-128"/>
              </a:defRPr>
            </a:lvl2pPr>
            <a:lvl3pPr marL="1143000" indent="-228600" defTabSz="822325">
              <a:defRPr>
                <a:solidFill>
                  <a:schemeClr val="tx1"/>
                </a:solidFill>
                <a:latin typeface="Arial" panose="020B0604020202020204" pitchFamily="34" charset="0"/>
                <a:ea typeface="MS PGothic" panose="020B0600070205080204" pitchFamily="34" charset="-128"/>
              </a:defRPr>
            </a:lvl3pPr>
            <a:lvl4pPr marL="1600200" indent="-228600" defTabSz="822325">
              <a:defRPr>
                <a:solidFill>
                  <a:schemeClr val="tx1"/>
                </a:solidFill>
                <a:latin typeface="Arial" panose="020B0604020202020204" pitchFamily="34" charset="0"/>
                <a:ea typeface="MS PGothic" panose="020B0600070205080204" pitchFamily="34" charset="-128"/>
              </a:defRPr>
            </a:lvl4pPr>
            <a:lvl5pPr marL="2057400" indent="-228600" defTabSz="822325">
              <a:defRPr>
                <a:solidFill>
                  <a:schemeClr val="tx1"/>
                </a:solidFill>
                <a:latin typeface="Arial" panose="020B0604020202020204" pitchFamily="34" charset="0"/>
                <a:ea typeface="MS PGothic" panose="020B0600070205080204" pitchFamily="34" charset="-128"/>
              </a:defRPr>
            </a:lvl5pPr>
            <a:lvl6pPr marL="25146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GB" altLang="en-US" sz="2900" b="1">
                <a:solidFill>
                  <a:schemeClr val="bg1"/>
                </a:solidFill>
                <a:latin typeface="+mn-lt"/>
              </a:rPr>
              <a:t>Session summary</a:t>
            </a:r>
          </a:p>
        </p:txBody>
      </p:sp>
      <p:sp>
        <p:nvSpPr>
          <p:cNvPr id="5123" name="Rechthoek 5">
            <a:extLst>
              <a:ext uri="{FF2B5EF4-FFF2-40B4-BE49-F238E27FC236}">
                <a16:creationId xmlns:a16="http://schemas.microsoft.com/office/drawing/2014/main" id="{E3486D10-CB99-4276-9B33-B8954B46A309}"/>
              </a:ext>
            </a:extLst>
          </p:cNvPr>
          <p:cNvSpPr>
            <a:spLocks noChangeArrowheads="1"/>
          </p:cNvSpPr>
          <p:nvPr/>
        </p:nvSpPr>
        <p:spPr bwMode="auto">
          <a:xfrm>
            <a:off x="406400" y="2428328"/>
            <a:ext cx="4968875" cy="244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512763">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66813" indent="-244475">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20000"/>
              </a:spcBef>
              <a:spcAft>
                <a:spcPts val="1200"/>
              </a:spcAft>
              <a:defRPr/>
            </a:pPr>
            <a:r>
              <a:rPr lang="en-US" altLang="en-US" sz="2200" dirty="0">
                <a:solidFill>
                  <a:schemeClr val="bg1"/>
                </a:solidFill>
                <a:latin typeface="+mn-lt"/>
              </a:rPr>
              <a:t>1. Urgency to address climate change as part of our work</a:t>
            </a:r>
            <a:endParaRPr lang="en-US" altLang="ja-JP" sz="2200" dirty="0">
              <a:solidFill>
                <a:schemeClr val="bg1"/>
              </a:solidFill>
              <a:latin typeface="+mn-lt"/>
            </a:endParaRPr>
          </a:p>
          <a:p>
            <a:pPr eaLnBrk="1" hangingPunct="1">
              <a:spcBef>
                <a:spcPct val="20000"/>
              </a:spcBef>
              <a:spcAft>
                <a:spcPts val="1200"/>
              </a:spcAft>
              <a:defRPr/>
            </a:pPr>
            <a:r>
              <a:rPr lang="en-US" altLang="en-US" sz="2200" dirty="0">
                <a:solidFill>
                  <a:schemeClr val="bg1"/>
                </a:solidFill>
                <a:latin typeface="+mn-lt"/>
              </a:rPr>
              <a:t>2. Movement ambitions on climate</a:t>
            </a:r>
          </a:p>
          <a:p>
            <a:pPr eaLnBrk="1" hangingPunct="1">
              <a:spcBef>
                <a:spcPct val="20000"/>
              </a:spcBef>
              <a:spcAft>
                <a:spcPts val="1200"/>
              </a:spcAft>
              <a:defRPr/>
            </a:pPr>
            <a:r>
              <a:rPr lang="en-US" altLang="en-US" sz="2200" dirty="0">
                <a:solidFill>
                  <a:schemeClr val="bg1"/>
                </a:solidFill>
                <a:latin typeface="+mn-lt"/>
              </a:rPr>
              <a:t>3. Who does what?</a:t>
            </a:r>
          </a:p>
          <a:p>
            <a:pPr eaLnBrk="1" hangingPunct="1">
              <a:spcBef>
                <a:spcPct val="20000"/>
              </a:spcBef>
              <a:spcAft>
                <a:spcPts val="1200"/>
              </a:spcAft>
              <a:defRPr/>
            </a:pPr>
            <a:r>
              <a:rPr lang="en-US" altLang="en-US" sz="2200" dirty="0">
                <a:solidFill>
                  <a:schemeClr val="bg1"/>
                </a:solidFill>
                <a:latin typeface="+mn-lt"/>
              </a:rPr>
              <a:t>4. How can we get started?</a:t>
            </a:r>
            <a:endParaRPr lang="nl-NL" altLang="en-US" sz="2200" dirty="0">
              <a:solidFill>
                <a:schemeClr val="bg1"/>
              </a:solidFill>
              <a:latin typeface="+mn-lt"/>
            </a:endParaRPr>
          </a:p>
        </p:txBody>
      </p:sp>
      <p:sp>
        <p:nvSpPr>
          <p:cNvPr id="5124" name="Rechthoek 9">
            <a:extLst>
              <a:ext uri="{FF2B5EF4-FFF2-40B4-BE49-F238E27FC236}">
                <a16:creationId xmlns:a16="http://schemas.microsoft.com/office/drawing/2014/main" id="{F63B9D35-E08B-45B5-9856-F89994C7EB5E}"/>
              </a:ext>
            </a:extLst>
          </p:cNvPr>
          <p:cNvSpPr>
            <a:spLocks noChangeArrowheads="1"/>
          </p:cNvSpPr>
          <p:nvPr/>
        </p:nvSpPr>
        <p:spPr bwMode="auto">
          <a:xfrm>
            <a:off x="8688388" y="6308725"/>
            <a:ext cx="1652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nl-NL" sz="800" i="1">
                <a:solidFill>
                  <a:schemeClr val="bg1"/>
                </a:solidFill>
              </a:rPr>
              <a:t>Photo: Alex Wynter</a:t>
            </a:r>
            <a:r>
              <a:rPr lang="en-GB" altLang="nl-NL" sz="800">
                <a:solidFill>
                  <a:schemeClr val="bg1"/>
                </a:solidFill>
              </a:rPr>
              <a:t>/IFRC</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E44B72B4-4C15-449C-96B9-C9BC5E2D0A2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88163" y="2357438"/>
            <a:ext cx="4176712"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1">
            <a:extLst>
              <a:ext uri="{FF2B5EF4-FFF2-40B4-BE49-F238E27FC236}">
                <a16:creationId xmlns:a16="http://schemas.microsoft.com/office/drawing/2014/main" id="{878D6011-B004-4517-8ECD-4B16F12AAA53}"/>
              </a:ext>
            </a:extLst>
          </p:cNvPr>
          <p:cNvSpPr>
            <a:spLocks noChangeArrowheads="1"/>
          </p:cNvSpPr>
          <p:nvPr/>
        </p:nvSpPr>
        <p:spPr bwMode="auto">
          <a:xfrm>
            <a:off x="635000" y="1344613"/>
            <a:ext cx="112220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marL="342900" indent="-34290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Aft>
                <a:spcPct val="15000"/>
              </a:spcAft>
              <a:defRPr/>
            </a:pPr>
            <a:r>
              <a:rPr lang="en-US" altLang="nl-NL" b="1">
                <a:solidFill>
                  <a:srgbClr val="FF0000"/>
                </a:solidFill>
                <a:latin typeface="+mn-lt"/>
              </a:rPr>
              <a:t>1. Increase our understanding: </a:t>
            </a:r>
          </a:p>
          <a:p>
            <a:pPr marL="0" indent="0">
              <a:spcAft>
                <a:spcPct val="15000"/>
              </a:spcAft>
              <a:defRPr/>
            </a:pPr>
            <a:r>
              <a:rPr lang="en-US" altLang="nl-NL">
                <a:latin typeface="+mn-lt"/>
              </a:rPr>
              <a:t>This includes assessing the potential impacts of climate change and the </a:t>
            </a:r>
            <a:r>
              <a:rPr lang="en-US" altLang="nl-NL" i="1">
                <a:latin typeface="+mn-lt"/>
              </a:rPr>
              <a:t>implications for National Society mandate and </a:t>
            </a:r>
            <a:r>
              <a:rPr lang="en-US" altLang="nl-NL" i="1" err="1">
                <a:latin typeface="+mn-lt"/>
              </a:rPr>
              <a:t>programmes</a:t>
            </a:r>
            <a:endParaRPr lang="en-US" altLang="nl-NL">
              <a:latin typeface="+mn-lt"/>
            </a:endParaRPr>
          </a:p>
        </p:txBody>
      </p:sp>
      <p:sp>
        <p:nvSpPr>
          <p:cNvPr id="21507" name="Text Box 6">
            <a:extLst>
              <a:ext uri="{FF2B5EF4-FFF2-40B4-BE49-F238E27FC236}">
                <a16:creationId xmlns:a16="http://schemas.microsoft.com/office/drawing/2014/main" id="{9F1B07F7-0BCA-4837-9B09-D3E604F49EA1}"/>
              </a:ext>
            </a:extLst>
          </p:cNvPr>
          <p:cNvSpPr txBox="1">
            <a:spLocks noChangeArrowheads="1"/>
          </p:cNvSpPr>
          <p:nvPr/>
        </p:nvSpPr>
        <p:spPr bwMode="auto">
          <a:xfrm>
            <a:off x="671513" y="428625"/>
            <a:ext cx="103679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nl-NL" sz="2400" b="1">
                <a:latin typeface="+mn-lt"/>
              </a:rPr>
              <a:t>Key areas for the Red Cross Red Crescent Movement (as defined in the IFRC Framework for Climate Action towards 2020)</a:t>
            </a:r>
          </a:p>
        </p:txBody>
      </p:sp>
      <p:sp>
        <p:nvSpPr>
          <p:cNvPr id="28677" name="Text Box 19">
            <a:extLst>
              <a:ext uri="{FF2B5EF4-FFF2-40B4-BE49-F238E27FC236}">
                <a16:creationId xmlns:a16="http://schemas.microsoft.com/office/drawing/2014/main" id="{D3D27488-3FDE-42D5-9A1E-0105D10F29CE}"/>
              </a:ext>
            </a:extLst>
          </p:cNvPr>
          <p:cNvSpPr txBox="1">
            <a:spLocks noChangeArrowheads="1"/>
          </p:cNvSpPr>
          <p:nvPr/>
        </p:nvSpPr>
        <p:spPr bwMode="auto">
          <a:xfrm>
            <a:off x="3127375" y="5748338"/>
            <a:ext cx="742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da-DK" altLang="nl-NL" sz="500">
                <a:solidFill>
                  <a:schemeClr val="bg1"/>
                </a:solidFill>
              </a:rPr>
              <a:t>Photo: Danish Red Cross</a:t>
            </a:r>
          </a:p>
        </p:txBody>
      </p:sp>
      <p:pic>
        <p:nvPicPr>
          <p:cNvPr id="28678" name="Afbeelding 5">
            <a:extLst>
              <a:ext uri="{FF2B5EF4-FFF2-40B4-BE49-F238E27FC236}">
                <a16:creationId xmlns:a16="http://schemas.microsoft.com/office/drawing/2014/main" id="{FEEE588C-211F-431A-BA50-A87C9AC223B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1637241">
            <a:off x="914400" y="3494088"/>
            <a:ext cx="203041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2">
            <a:extLst>
              <a:ext uri="{FF2B5EF4-FFF2-40B4-BE49-F238E27FC236}">
                <a16:creationId xmlns:a16="http://schemas.microsoft.com/office/drawing/2014/main" id="{30AEF0B4-B458-4F1D-A616-FC221EDA702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67038" y="2403475"/>
            <a:ext cx="15049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
            <a:extLst>
              <a:ext uri="{FF2B5EF4-FFF2-40B4-BE49-F238E27FC236}">
                <a16:creationId xmlns:a16="http://schemas.microsoft.com/office/drawing/2014/main" id="{EAD33B15-F907-4275-89B7-F8B28597A9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2095875">
            <a:off x="4684713" y="3089275"/>
            <a:ext cx="1414462"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kstvak 10">
            <a:extLst>
              <a:ext uri="{FF2B5EF4-FFF2-40B4-BE49-F238E27FC236}">
                <a16:creationId xmlns:a16="http://schemas.microsoft.com/office/drawing/2014/main" id="{5F544C33-01A0-46BA-BB8B-D1E58D5644E1}"/>
              </a:ext>
            </a:extLst>
          </p:cNvPr>
          <p:cNvSpPr txBox="1">
            <a:spLocks noChangeArrowheads="1"/>
          </p:cNvSpPr>
          <p:nvPr/>
        </p:nvSpPr>
        <p:spPr bwMode="auto">
          <a:xfrm>
            <a:off x="674688" y="5624513"/>
            <a:ext cx="5349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nl-NL" altLang="nl-NL">
                <a:latin typeface="Helvetica" panose="020B0604020202020204" pitchFamily="34" charset="0"/>
              </a:rPr>
              <a:t>National Society climate risk assessments </a:t>
            </a:r>
          </a:p>
        </p:txBody>
      </p:sp>
      <p:sp>
        <p:nvSpPr>
          <p:cNvPr id="28682" name="Tekstvak 11">
            <a:extLst>
              <a:ext uri="{FF2B5EF4-FFF2-40B4-BE49-F238E27FC236}">
                <a16:creationId xmlns:a16="http://schemas.microsoft.com/office/drawing/2014/main" id="{E117AFC5-BDDA-4ADD-999F-58FEF735D5F7}"/>
              </a:ext>
            </a:extLst>
          </p:cNvPr>
          <p:cNvSpPr txBox="1">
            <a:spLocks noChangeArrowheads="1"/>
          </p:cNvSpPr>
          <p:nvPr/>
        </p:nvSpPr>
        <p:spPr bwMode="auto">
          <a:xfrm>
            <a:off x="7104063" y="5624513"/>
            <a:ext cx="3498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nl-NL" altLang="nl-NL">
                <a:latin typeface="Helvetica" panose="020B0604020202020204" pitchFamily="34" charset="0"/>
              </a:rPr>
              <a:t>Community assessments</a:t>
            </a:r>
          </a:p>
        </p:txBody>
      </p:sp>
      <p:sp>
        <p:nvSpPr>
          <p:cNvPr id="28683" name="Tekstvak 11">
            <a:extLst>
              <a:ext uri="{FF2B5EF4-FFF2-40B4-BE49-F238E27FC236}">
                <a16:creationId xmlns:a16="http://schemas.microsoft.com/office/drawing/2014/main" id="{7621340C-3085-476F-AB49-3943A7516954}"/>
              </a:ext>
            </a:extLst>
          </p:cNvPr>
          <p:cNvSpPr txBox="1">
            <a:spLocks noChangeArrowheads="1"/>
          </p:cNvSpPr>
          <p:nvPr/>
        </p:nvSpPr>
        <p:spPr bwMode="auto">
          <a:xfrm>
            <a:off x="6884988" y="5341938"/>
            <a:ext cx="107156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nl-NL" sz="500">
                <a:solidFill>
                  <a:schemeClr val="bg1"/>
                </a:solidFill>
              </a:rPr>
              <a:t>Photo: Danish Red Cross</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hthoek 2">
            <a:extLst>
              <a:ext uri="{FF2B5EF4-FFF2-40B4-BE49-F238E27FC236}">
                <a16:creationId xmlns:a16="http://schemas.microsoft.com/office/drawing/2014/main" id="{BD9226CA-504F-4130-89B2-06FEA5A5C84D}"/>
              </a:ext>
            </a:extLst>
          </p:cNvPr>
          <p:cNvSpPr>
            <a:spLocks noChangeArrowheads="1"/>
          </p:cNvSpPr>
          <p:nvPr/>
        </p:nvSpPr>
        <p:spPr bwMode="auto">
          <a:xfrm>
            <a:off x="334963" y="1330325"/>
            <a:ext cx="11857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Aft>
                <a:spcPct val="20000"/>
              </a:spcAft>
            </a:pPr>
            <a:r>
              <a:rPr lang="en-US" altLang="nl-NL" b="1">
                <a:solidFill>
                  <a:srgbClr val="FF0000"/>
                </a:solidFill>
              </a:rPr>
              <a:t>1. Build Knowledge and awareness: </a:t>
            </a:r>
            <a:r>
              <a:rPr lang="en-US" altLang="nl-NL">
                <a:latin typeface="Helvetica" panose="020B0604020202020204" pitchFamily="34" charset="0"/>
              </a:rPr>
              <a:t>help people and institutions learn about climate change and its humanitarian consequences</a:t>
            </a:r>
          </a:p>
        </p:txBody>
      </p:sp>
      <p:pic>
        <p:nvPicPr>
          <p:cNvPr id="25603" name="Picture 2">
            <a:extLst>
              <a:ext uri="{FF2B5EF4-FFF2-40B4-BE49-F238E27FC236}">
                <a16:creationId xmlns:a16="http://schemas.microsoft.com/office/drawing/2014/main" id="{DD6442AB-C65B-4CD7-A134-D9FD7129AA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540124">
            <a:off x="3008313" y="2576513"/>
            <a:ext cx="1731962" cy="26670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a:extLst>
              <a:ext uri="{FF2B5EF4-FFF2-40B4-BE49-F238E27FC236}">
                <a16:creationId xmlns:a16="http://schemas.microsoft.com/office/drawing/2014/main" id="{5E821E7C-BBA1-4E70-9D65-0EBC666912A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540124">
            <a:off x="1376363" y="2514600"/>
            <a:ext cx="1787525" cy="2722563"/>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kstvak 5">
            <a:extLst>
              <a:ext uri="{FF2B5EF4-FFF2-40B4-BE49-F238E27FC236}">
                <a16:creationId xmlns:a16="http://schemas.microsoft.com/office/drawing/2014/main" id="{D56F295C-49B4-4109-9542-466D73091753}"/>
              </a:ext>
            </a:extLst>
          </p:cNvPr>
          <p:cNvSpPr txBox="1">
            <a:spLocks noChangeArrowheads="1"/>
          </p:cNvSpPr>
          <p:nvPr/>
        </p:nvSpPr>
        <p:spPr bwMode="auto">
          <a:xfrm>
            <a:off x="1558925" y="5710238"/>
            <a:ext cx="328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nl-NL" altLang="nl-NL" sz="1400" b="1">
                <a:latin typeface="Helvetica" panose="020B0604020202020204" pitchFamily="34" charset="0"/>
              </a:rPr>
              <a:t>Tanzania Red Cross leaflets</a:t>
            </a:r>
          </a:p>
        </p:txBody>
      </p:sp>
      <p:pic>
        <p:nvPicPr>
          <p:cNvPr id="30726" name="Afbeelding 3">
            <a:extLst>
              <a:ext uri="{FF2B5EF4-FFF2-40B4-BE49-F238E27FC236}">
                <a16:creationId xmlns:a16="http://schemas.microsoft.com/office/drawing/2014/main" id="{06ABDF5C-6AF8-4270-8C87-13461AA243BF}"/>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48300" y="2255838"/>
            <a:ext cx="6615113"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kstvak 5">
            <a:extLst>
              <a:ext uri="{FF2B5EF4-FFF2-40B4-BE49-F238E27FC236}">
                <a16:creationId xmlns:a16="http://schemas.microsoft.com/office/drawing/2014/main" id="{1A6D3622-52B1-4475-8C0E-844263122EEF}"/>
              </a:ext>
            </a:extLst>
          </p:cNvPr>
          <p:cNvSpPr txBox="1">
            <a:spLocks noChangeArrowheads="1"/>
          </p:cNvSpPr>
          <p:nvPr/>
        </p:nvSpPr>
        <p:spPr bwMode="auto">
          <a:xfrm>
            <a:off x="7608888" y="5713413"/>
            <a:ext cx="3508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nl-NL" altLang="nl-NL" sz="1400" b="1">
                <a:latin typeface="Helvetica" panose="020B0604020202020204" pitchFamily="34" charset="0"/>
              </a:rPr>
              <a:t>India Red Cross heat wave flash mobs</a:t>
            </a:r>
          </a:p>
        </p:txBody>
      </p:sp>
      <p:sp>
        <p:nvSpPr>
          <p:cNvPr id="10" name="Text Box 6">
            <a:extLst>
              <a:ext uri="{FF2B5EF4-FFF2-40B4-BE49-F238E27FC236}">
                <a16:creationId xmlns:a16="http://schemas.microsoft.com/office/drawing/2014/main" id="{DFF3BD94-7ECB-5747-9391-2119F0DD9600}"/>
              </a:ext>
            </a:extLst>
          </p:cNvPr>
          <p:cNvSpPr txBox="1">
            <a:spLocks noChangeArrowheads="1"/>
          </p:cNvSpPr>
          <p:nvPr/>
        </p:nvSpPr>
        <p:spPr bwMode="auto">
          <a:xfrm>
            <a:off x="671513" y="428625"/>
            <a:ext cx="103679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nl-NL" sz="2400" b="1">
                <a:latin typeface="+mn-lt"/>
              </a:rPr>
              <a:t>Four key areas for the Red Cross Red Crescent Movement</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8">
            <a:extLst>
              <a:ext uri="{FF2B5EF4-FFF2-40B4-BE49-F238E27FC236}">
                <a16:creationId xmlns:a16="http://schemas.microsoft.com/office/drawing/2014/main" id="{107E216A-FCB7-4D58-B24E-35E9BC0B5C2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67663" y="5022850"/>
            <a:ext cx="110172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7">
            <a:extLst>
              <a:ext uri="{FF2B5EF4-FFF2-40B4-BE49-F238E27FC236}">
                <a16:creationId xmlns:a16="http://schemas.microsoft.com/office/drawing/2014/main" id="{89EB38B6-BB6C-4B7F-AD2F-B45D6809A50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24813" y="3978275"/>
            <a:ext cx="1069975" cy="919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8" descr="i400-IMG_1823">
            <a:extLst>
              <a:ext uri="{FF2B5EF4-FFF2-40B4-BE49-F238E27FC236}">
                <a16:creationId xmlns:a16="http://schemas.microsoft.com/office/drawing/2014/main" id="{6EBC27B9-F2E0-49B9-8ACF-BB8E01D4ADB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99413" y="2913063"/>
            <a:ext cx="1081087"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6">
            <a:extLst>
              <a:ext uri="{FF2B5EF4-FFF2-40B4-BE49-F238E27FC236}">
                <a16:creationId xmlns:a16="http://schemas.microsoft.com/office/drawing/2014/main" id="{5F6D3FDC-A240-46D6-B2CD-A542DAD28BB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040688" y="1874838"/>
            <a:ext cx="10541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pic>
      <p:sp>
        <p:nvSpPr>
          <p:cNvPr id="4" name="Tekstvak 3">
            <a:extLst>
              <a:ext uri="{FF2B5EF4-FFF2-40B4-BE49-F238E27FC236}">
                <a16:creationId xmlns:a16="http://schemas.microsoft.com/office/drawing/2014/main" id="{45CC2087-9238-1642-B598-579A4F51F220}"/>
              </a:ext>
            </a:extLst>
          </p:cNvPr>
          <p:cNvSpPr txBox="1"/>
          <p:nvPr/>
        </p:nvSpPr>
        <p:spPr>
          <a:xfrm>
            <a:off x="593725" y="1228725"/>
            <a:ext cx="9678988" cy="369332"/>
          </a:xfrm>
          <a:prstGeom prst="rect">
            <a:avLst/>
          </a:prstGeom>
          <a:noFill/>
        </p:spPr>
        <p:txBody>
          <a:bodyPr>
            <a:spAutoFit/>
          </a:bodyPr>
          <a:lstStyle/>
          <a:p>
            <a:pPr marL="342900" indent="-342900">
              <a:spcAft>
                <a:spcPct val="15000"/>
              </a:spcAft>
              <a:defRPr/>
            </a:pPr>
            <a:r>
              <a:rPr lang="en-US" b="1">
                <a:solidFill>
                  <a:srgbClr val="FF0000"/>
                </a:solidFill>
                <a:latin typeface="+mn-lt"/>
                <a:ea typeface="+mn-ea"/>
                <a:cs typeface="Helvetica"/>
              </a:rPr>
              <a:t>2. Adaptation and climate-smart practices:</a:t>
            </a:r>
            <a:r>
              <a:rPr lang="en-US">
                <a:latin typeface="+mn-lt"/>
                <a:ea typeface="+mn-ea"/>
                <a:cs typeface="Helvetica"/>
              </a:rPr>
              <a:t> integrate climate change in </a:t>
            </a:r>
            <a:r>
              <a:rPr lang="en-US" i="1">
                <a:latin typeface="+mn-lt"/>
                <a:ea typeface="+mn-ea"/>
                <a:cs typeface="Helvetica"/>
              </a:rPr>
              <a:t>ongoing</a:t>
            </a:r>
            <a:r>
              <a:rPr lang="en-US">
                <a:latin typeface="+mn-lt"/>
                <a:ea typeface="+mn-ea"/>
                <a:cs typeface="Helvetica"/>
              </a:rPr>
              <a:t> activities</a:t>
            </a:r>
          </a:p>
        </p:txBody>
      </p:sp>
      <p:sp>
        <p:nvSpPr>
          <p:cNvPr id="14" name="Tekstvak 5">
            <a:extLst>
              <a:ext uri="{FF2B5EF4-FFF2-40B4-BE49-F238E27FC236}">
                <a16:creationId xmlns:a16="http://schemas.microsoft.com/office/drawing/2014/main" id="{7C185CB6-A39B-47C5-ABE8-1CC7E48572D1}"/>
              </a:ext>
            </a:extLst>
          </p:cNvPr>
          <p:cNvSpPr txBox="1"/>
          <p:nvPr/>
        </p:nvSpPr>
        <p:spPr bwMode="auto">
          <a:xfrm>
            <a:off x="3359150" y="5016500"/>
            <a:ext cx="5719763" cy="923925"/>
          </a:xfrm>
          <a:prstGeom prst="rect">
            <a:avLst/>
          </a:pr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lIns="59144" tIns="29572" rIns="59144" bIns="29572"/>
          <a:lstStyle>
            <a:defPPr>
              <a:defRPr lang="en-US"/>
            </a:defPPr>
            <a:lvl1pPr algn="r">
              <a:defRPr b="1"/>
            </a:lvl1pPr>
          </a:lstStyle>
          <a:p>
            <a:pPr algn="l">
              <a:defRPr/>
            </a:pPr>
            <a:endParaRPr lang="en-GB"/>
          </a:p>
          <a:p>
            <a:pPr algn="l">
              <a:defRPr/>
            </a:pPr>
            <a:r>
              <a:rPr lang="en-GB"/>
              <a:t>	Food Security, Social Protection</a:t>
            </a:r>
          </a:p>
        </p:txBody>
      </p:sp>
      <p:sp>
        <p:nvSpPr>
          <p:cNvPr id="15" name="Tekstvak 5">
            <a:extLst>
              <a:ext uri="{FF2B5EF4-FFF2-40B4-BE49-F238E27FC236}">
                <a16:creationId xmlns:a16="http://schemas.microsoft.com/office/drawing/2014/main" id="{329F1B21-0657-45ED-97BF-8D486E0C7CAB}"/>
              </a:ext>
            </a:extLst>
          </p:cNvPr>
          <p:cNvSpPr txBox="1"/>
          <p:nvPr/>
        </p:nvSpPr>
        <p:spPr bwMode="auto">
          <a:xfrm>
            <a:off x="3359150" y="3971925"/>
            <a:ext cx="5740400" cy="922338"/>
          </a:xfrm>
          <a:prstGeom prst="rect">
            <a:avLst/>
          </a:pr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lIns="59144" tIns="29572" rIns="59144" bIns="29572"/>
          <a:lstStyle>
            <a:defPPr>
              <a:defRPr lang="en-US"/>
            </a:defPPr>
            <a:lvl1pPr algn="r">
              <a:defRPr b="1"/>
            </a:lvl1pPr>
          </a:lstStyle>
          <a:p>
            <a:pPr algn="l">
              <a:defRPr/>
            </a:pPr>
            <a:endParaRPr lang="en-GB"/>
          </a:p>
          <a:p>
            <a:pPr algn="l">
              <a:defRPr/>
            </a:pPr>
            <a:r>
              <a:rPr lang="en-GB"/>
              <a:t>	Water, Sanitation and Hygiene</a:t>
            </a:r>
          </a:p>
        </p:txBody>
      </p:sp>
      <p:sp>
        <p:nvSpPr>
          <p:cNvPr id="16" name="Tekstvak 5">
            <a:extLst>
              <a:ext uri="{FF2B5EF4-FFF2-40B4-BE49-F238E27FC236}">
                <a16:creationId xmlns:a16="http://schemas.microsoft.com/office/drawing/2014/main" id="{9480A90E-B389-484E-B5EF-2135C14CAE1F}"/>
              </a:ext>
            </a:extLst>
          </p:cNvPr>
          <p:cNvSpPr txBox="1"/>
          <p:nvPr/>
        </p:nvSpPr>
        <p:spPr bwMode="auto">
          <a:xfrm>
            <a:off x="3370263" y="1866900"/>
            <a:ext cx="5729287" cy="911225"/>
          </a:xfrm>
          <a:prstGeom prst="rect">
            <a:avLst/>
          </a:pr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lIns="59144" tIns="29572" rIns="59144" bIns="29572"/>
          <a:lstStyle/>
          <a:p>
            <a:pPr>
              <a:defRPr/>
            </a:pPr>
            <a:r>
              <a:rPr lang="en-GB" b="1"/>
              <a:t>   </a:t>
            </a:r>
          </a:p>
          <a:p>
            <a:pPr>
              <a:defRPr/>
            </a:pPr>
            <a:r>
              <a:rPr lang="en-GB" b="1"/>
              <a:t>	Disaster management/ DRR, </a:t>
            </a:r>
            <a:br>
              <a:rPr lang="en-GB" b="1"/>
            </a:br>
            <a:r>
              <a:rPr lang="en-GB" b="1"/>
              <a:t>	Resilience</a:t>
            </a:r>
          </a:p>
        </p:txBody>
      </p:sp>
      <p:sp>
        <p:nvSpPr>
          <p:cNvPr id="18" name="Tekstvak 5">
            <a:extLst>
              <a:ext uri="{FF2B5EF4-FFF2-40B4-BE49-F238E27FC236}">
                <a16:creationId xmlns:a16="http://schemas.microsoft.com/office/drawing/2014/main" id="{8E24D02F-6A06-4EBF-BF72-29747189A112}"/>
              </a:ext>
            </a:extLst>
          </p:cNvPr>
          <p:cNvSpPr txBox="1"/>
          <p:nvPr/>
        </p:nvSpPr>
        <p:spPr bwMode="auto">
          <a:xfrm>
            <a:off x="3359150" y="2906713"/>
            <a:ext cx="5724525" cy="923925"/>
          </a:xfrm>
          <a:prstGeom prst="rect">
            <a:avLst/>
          </a:pr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lIns="59144" tIns="29572" rIns="59144" bIns="29572"/>
          <a:lstStyle>
            <a:defPPr>
              <a:defRPr lang="en-US"/>
            </a:defPPr>
            <a:lvl1pPr algn="r">
              <a:defRPr b="1"/>
            </a:lvl1pPr>
          </a:lstStyle>
          <a:p>
            <a:pPr algn="l">
              <a:defRPr/>
            </a:pPr>
            <a:endParaRPr lang="en-GB"/>
          </a:p>
          <a:p>
            <a:pPr algn="l">
              <a:defRPr/>
            </a:pPr>
            <a:r>
              <a:rPr lang="en-GB"/>
              <a:t>	Health &amp; Care</a:t>
            </a:r>
          </a:p>
        </p:txBody>
      </p:sp>
      <p:sp>
        <p:nvSpPr>
          <p:cNvPr id="22" name="Tekstvak 5">
            <a:extLst>
              <a:ext uri="{FF2B5EF4-FFF2-40B4-BE49-F238E27FC236}">
                <a16:creationId xmlns:a16="http://schemas.microsoft.com/office/drawing/2014/main" id="{D1F96343-3391-4F5E-A6AF-59428BDC81B1}"/>
              </a:ext>
            </a:extLst>
          </p:cNvPr>
          <p:cNvSpPr txBox="1"/>
          <p:nvPr/>
        </p:nvSpPr>
        <p:spPr bwMode="auto">
          <a:xfrm>
            <a:off x="3359150" y="6069013"/>
            <a:ext cx="5719763" cy="306387"/>
          </a:xfrm>
          <a:prstGeom prst="rect">
            <a:avLst/>
          </a:prstGeom>
          <a:solidFill>
            <a:srgbClr val="FFFFFF">
              <a:alpha val="60000"/>
            </a:srgbClr>
          </a:solid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lIns="59144" tIns="29572" rIns="59144" bIns="29572"/>
          <a:lstStyle>
            <a:defPPr>
              <a:defRPr lang="en-US"/>
            </a:defPPr>
            <a:lvl1pPr algn="r">
              <a:defRPr b="1"/>
            </a:lvl1pPr>
          </a:lstStyle>
          <a:p>
            <a:pPr algn="l">
              <a:defRPr/>
            </a:pPr>
            <a:r>
              <a:rPr lang="nl-NL"/>
              <a:t>	</a:t>
            </a:r>
            <a:r>
              <a:rPr lang="nl-NL" i="1">
                <a:solidFill>
                  <a:srgbClr val="FF0000"/>
                </a:solidFill>
              </a:rPr>
              <a:t>etc</a:t>
            </a:r>
            <a:r>
              <a:rPr lang="nl-NL">
                <a:solidFill>
                  <a:srgbClr val="FF0000"/>
                </a:solidFill>
              </a:rPr>
              <a:t>.</a:t>
            </a:r>
          </a:p>
        </p:txBody>
      </p:sp>
      <p:grpSp>
        <p:nvGrpSpPr>
          <p:cNvPr id="23" name="Group 22">
            <a:extLst>
              <a:ext uri="{FF2B5EF4-FFF2-40B4-BE49-F238E27FC236}">
                <a16:creationId xmlns:a16="http://schemas.microsoft.com/office/drawing/2014/main" id="{822ECF21-0713-49F5-888D-D069D825B046}"/>
              </a:ext>
            </a:extLst>
          </p:cNvPr>
          <p:cNvGrpSpPr>
            <a:grpSpLocks/>
          </p:cNvGrpSpPr>
          <p:nvPr/>
        </p:nvGrpSpPr>
        <p:grpSpPr bwMode="auto">
          <a:xfrm>
            <a:off x="1806575" y="2205038"/>
            <a:ext cx="1447800" cy="4178300"/>
            <a:chOff x="1690293" y="276396"/>
            <a:chExt cx="1945367" cy="6066109"/>
          </a:xfrm>
        </p:grpSpPr>
        <p:sp>
          <p:nvSpPr>
            <p:cNvPr id="24" name="Tekstvak 9">
              <a:extLst>
                <a:ext uri="{FF2B5EF4-FFF2-40B4-BE49-F238E27FC236}">
                  <a16:creationId xmlns:a16="http://schemas.microsoft.com/office/drawing/2014/main" id="{81E8FE41-59BF-4D96-8082-96D9C071F6B2}"/>
                </a:ext>
              </a:extLst>
            </p:cNvPr>
            <p:cNvSpPr txBox="1"/>
            <p:nvPr/>
          </p:nvSpPr>
          <p:spPr bwMode="auto">
            <a:xfrm rot="16200000">
              <a:off x="-1000229" y="3070632"/>
              <a:ext cx="5860987" cy="479943"/>
            </a:xfrm>
            <a:prstGeom prst="rect">
              <a:avLst/>
            </a:prstGeom>
            <a:solidFill>
              <a:srgbClr val="FD0F0F"/>
            </a:solidFill>
            <a:ln>
              <a:noFill/>
            </a:ln>
          </p:spPr>
          <p:style>
            <a:lnRef idx="2">
              <a:schemeClr val="dk1"/>
            </a:lnRef>
            <a:fillRef idx="1">
              <a:schemeClr val="lt1"/>
            </a:fillRef>
            <a:effectRef idx="0">
              <a:schemeClr val="dk1"/>
            </a:effectRef>
            <a:fontRef idx="minor">
              <a:schemeClr val="dk1"/>
            </a:fontRef>
          </p:style>
          <p:txBody>
            <a:bodyPr lIns="59144" tIns="29572" rIns="59144" bIns="29572">
              <a:spAutoFit/>
            </a:bodyPr>
            <a:lstStyle/>
            <a:p>
              <a:pPr algn="ctr">
                <a:defRPr/>
              </a:pPr>
              <a:r>
                <a:rPr lang="nl-NL" sz="1950" b="1">
                  <a:solidFill>
                    <a:schemeClr val="bg1"/>
                  </a:solidFill>
                </a:rPr>
                <a:t>Climate (change) risks</a:t>
              </a:r>
              <a:endParaRPr lang="en-US" sz="1950" b="1">
                <a:solidFill>
                  <a:schemeClr val="bg1"/>
                </a:solidFill>
              </a:endParaRPr>
            </a:p>
          </p:txBody>
        </p:sp>
        <p:sp>
          <p:nvSpPr>
            <p:cNvPr id="32783" name="PIJL-RECHTS 16">
              <a:extLst>
                <a:ext uri="{FF2B5EF4-FFF2-40B4-BE49-F238E27FC236}">
                  <a16:creationId xmlns:a16="http://schemas.microsoft.com/office/drawing/2014/main" id="{888CAA59-8B81-42B3-BF5E-D01DEE80D710}"/>
                </a:ext>
              </a:extLst>
            </p:cNvPr>
            <p:cNvSpPr>
              <a:spLocks noChangeArrowheads="1"/>
            </p:cNvSpPr>
            <p:nvPr/>
          </p:nvSpPr>
          <p:spPr bwMode="auto">
            <a:xfrm>
              <a:off x="2132427" y="276396"/>
              <a:ext cx="1503233" cy="432674"/>
            </a:xfrm>
            <a:prstGeom prst="rightArrow">
              <a:avLst>
                <a:gd name="adj1" fmla="val 50000"/>
                <a:gd name="adj2" fmla="val 50184"/>
              </a:avLst>
            </a:prstGeom>
            <a:solidFill>
              <a:srgbClr val="FD0F0F"/>
            </a:solidFill>
            <a:ln>
              <a:noFill/>
            </a:ln>
            <a:extLst>
              <a:ext uri="{91240B29-F687-4F45-9708-019B960494DF}">
                <a14:hiddenLine xmlns:a14="http://schemas.microsoft.com/office/drawing/2010/main" w="9525">
                  <a:solidFill>
                    <a:srgbClr val="000000"/>
                  </a:solidFill>
                  <a:round/>
                  <a:headEnd/>
                  <a:tailEnd/>
                </a14:hiddenLine>
              </a:ext>
            </a:extLst>
          </p:spPr>
          <p:txBody>
            <a:bodyPr lIns="59144" tIns="29572" rIns="59144" bIns="29572"/>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l-NL" altLang="en-US"/>
            </a:p>
          </p:txBody>
        </p:sp>
        <p:sp>
          <p:nvSpPr>
            <p:cNvPr id="32784" name="PIJL-RECHTS 17">
              <a:extLst>
                <a:ext uri="{FF2B5EF4-FFF2-40B4-BE49-F238E27FC236}">
                  <a16:creationId xmlns:a16="http://schemas.microsoft.com/office/drawing/2014/main" id="{6ADCD6EA-2D06-4524-A258-6277004BFCAF}"/>
                </a:ext>
              </a:extLst>
            </p:cNvPr>
            <p:cNvSpPr>
              <a:spLocks noChangeArrowheads="1"/>
            </p:cNvSpPr>
            <p:nvPr/>
          </p:nvSpPr>
          <p:spPr bwMode="auto">
            <a:xfrm>
              <a:off x="2113518" y="1802401"/>
              <a:ext cx="1490531" cy="435977"/>
            </a:xfrm>
            <a:prstGeom prst="rightArrow">
              <a:avLst>
                <a:gd name="adj1" fmla="val 50000"/>
                <a:gd name="adj2" fmla="val 49810"/>
              </a:avLst>
            </a:prstGeom>
            <a:solidFill>
              <a:srgbClr val="FD0F0F"/>
            </a:solidFill>
            <a:ln>
              <a:noFill/>
            </a:ln>
            <a:extLst>
              <a:ext uri="{91240B29-F687-4F45-9708-019B960494DF}">
                <a14:hiddenLine xmlns:a14="http://schemas.microsoft.com/office/drawing/2010/main" w="9525">
                  <a:solidFill>
                    <a:srgbClr val="000000"/>
                  </a:solidFill>
                  <a:round/>
                  <a:headEnd/>
                  <a:tailEnd/>
                </a14:hiddenLine>
              </a:ext>
            </a:extLst>
          </p:spPr>
          <p:txBody>
            <a:bodyPr lIns="59144" tIns="29572" rIns="59144" bIns="29572"/>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l-NL" altLang="en-US"/>
            </a:p>
          </p:txBody>
        </p:sp>
        <p:sp>
          <p:nvSpPr>
            <p:cNvPr id="32785" name="PIJL-RECHTS 18">
              <a:extLst>
                <a:ext uri="{FF2B5EF4-FFF2-40B4-BE49-F238E27FC236}">
                  <a16:creationId xmlns:a16="http://schemas.microsoft.com/office/drawing/2014/main" id="{5B6203FD-9BF9-41B5-9186-15A00E3C7944}"/>
                </a:ext>
              </a:extLst>
            </p:cNvPr>
            <p:cNvSpPr>
              <a:spLocks noChangeArrowheads="1"/>
            </p:cNvSpPr>
            <p:nvPr/>
          </p:nvSpPr>
          <p:spPr bwMode="auto">
            <a:xfrm>
              <a:off x="2115104" y="3339323"/>
              <a:ext cx="1488945" cy="432674"/>
            </a:xfrm>
            <a:prstGeom prst="rightArrow">
              <a:avLst>
                <a:gd name="adj1" fmla="val 50000"/>
                <a:gd name="adj2" fmla="val 50185"/>
              </a:avLst>
            </a:prstGeom>
            <a:solidFill>
              <a:srgbClr val="FD0F0F"/>
            </a:solidFill>
            <a:ln>
              <a:noFill/>
            </a:ln>
            <a:extLst>
              <a:ext uri="{91240B29-F687-4F45-9708-019B960494DF}">
                <a14:hiddenLine xmlns:a14="http://schemas.microsoft.com/office/drawing/2010/main" w="9525">
                  <a:solidFill>
                    <a:srgbClr val="000000"/>
                  </a:solidFill>
                  <a:round/>
                  <a:headEnd/>
                  <a:tailEnd/>
                </a14:hiddenLine>
              </a:ext>
            </a:extLst>
          </p:spPr>
          <p:txBody>
            <a:bodyPr lIns="59144" tIns="29572" rIns="59144" bIns="29572"/>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nl-NL" altLang="en-US"/>
            </a:p>
          </p:txBody>
        </p:sp>
        <p:sp>
          <p:nvSpPr>
            <p:cNvPr id="32786" name="PIJL-RECHTS 19">
              <a:extLst>
                <a:ext uri="{FF2B5EF4-FFF2-40B4-BE49-F238E27FC236}">
                  <a16:creationId xmlns:a16="http://schemas.microsoft.com/office/drawing/2014/main" id="{7D2209E1-0DA4-4C01-B93F-4B7B9414BB38}"/>
                </a:ext>
              </a:extLst>
            </p:cNvPr>
            <p:cNvSpPr>
              <a:spLocks noChangeArrowheads="1"/>
            </p:cNvSpPr>
            <p:nvPr/>
          </p:nvSpPr>
          <p:spPr bwMode="auto">
            <a:xfrm>
              <a:off x="2081429" y="4818807"/>
              <a:ext cx="1509583" cy="432673"/>
            </a:xfrm>
            <a:prstGeom prst="rightArrow">
              <a:avLst>
                <a:gd name="adj1" fmla="val 50000"/>
                <a:gd name="adj2" fmla="val 50186"/>
              </a:avLst>
            </a:prstGeom>
            <a:solidFill>
              <a:srgbClr val="FD0F0F"/>
            </a:solidFill>
            <a:ln>
              <a:noFill/>
            </a:ln>
            <a:extLst>
              <a:ext uri="{91240B29-F687-4F45-9708-019B960494DF}">
                <a14:hiddenLine xmlns:a14="http://schemas.microsoft.com/office/drawing/2010/main" w="9525">
                  <a:solidFill>
                    <a:srgbClr val="000000"/>
                  </a:solidFill>
                  <a:round/>
                  <a:headEnd/>
                  <a:tailEnd/>
                </a14:hiddenLine>
              </a:ext>
            </a:extLst>
          </p:spPr>
          <p:txBody>
            <a:bodyPr lIns="59144" tIns="29572" rIns="59144" bIns="29572"/>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l-NL" altLang="en-US"/>
            </a:p>
          </p:txBody>
        </p:sp>
        <p:sp>
          <p:nvSpPr>
            <p:cNvPr id="32787" name="PIJL-RECHTS 19">
              <a:extLst>
                <a:ext uri="{FF2B5EF4-FFF2-40B4-BE49-F238E27FC236}">
                  <a16:creationId xmlns:a16="http://schemas.microsoft.com/office/drawing/2014/main" id="{953A761B-9785-4817-A4EC-729436118DBB}"/>
                </a:ext>
              </a:extLst>
            </p:cNvPr>
            <p:cNvSpPr>
              <a:spLocks noChangeArrowheads="1"/>
            </p:cNvSpPr>
            <p:nvPr/>
          </p:nvSpPr>
          <p:spPr bwMode="auto">
            <a:xfrm>
              <a:off x="2073643" y="5909831"/>
              <a:ext cx="1514494" cy="432674"/>
            </a:xfrm>
            <a:prstGeom prst="rightArrow">
              <a:avLst>
                <a:gd name="adj1" fmla="val 50000"/>
                <a:gd name="adj2" fmla="val 50187"/>
              </a:avLst>
            </a:prstGeom>
            <a:solidFill>
              <a:srgbClr val="FD0F0F"/>
            </a:solidFill>
            <a:ln>
              <a:noFill/>
            </a:ln>
            <a:extLst>
              <a:ext uri="{91240B29-F687-4F45-9708-019B960494DF}">
                <a14:hiddenLine xmlns:a14="http://schemas.microsoft.com/office/drawing/2010/main" w="9525">
                  <a:solidFill>
                    <a:srgbClr val="000000"/>
                  </a:solidFill>
                  <a:round/>
                  <a:headEnd/>
                  <a:tailEnd/>
                </a14:hiddenLine>
              </a:ext>
            </a:extLst>
          </p:spPr>
          <p:txBody>
            <a:bodyPr lIns="59144" tIns="29572" rIns="59144" bIns="29572"/>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l-NL" altLang="en-US"/>
            </a:p>
          </p:txBody>
        </p:sp>
      </p:grpSp>
      <p:sp>
        <p:nvSpPr>
          <p:cNvPr id="21" name="Text Box 6">
            <a:extLst>
              <a:ext uri="{FF2B5EF4-FFF2-40B4-BE49-F238E27FC236}">
                <a16:creationId xmlns:a16="http://schemas.microsoft.com/office/drawing/2014/main" id="{7E81F249-C3E4-7645-B404-14005451A36D}"/>
              </a:ext>
            </a:extLst>
          </p:cNvPr>
          <p:cNvSpPr txBox="1">
            <a:spLocks noChangeArrowheads="1"/>
          </p:cNvSpPr>
          <p:nvPr/>
        </p:nvSpPr>
        <p:spPr bwMode="auto">
          <a:xfrm>
            <a:off x="671513" y="428625"/>
            <a:ext cx="103679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nl-NL" sz="2400" b="1">
                <a:latin typeface="+mn-lt"/>
              </a:rPr>
              <a:t>Key areas for the Red Cross Red Crescent Movement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hthoek 1">
            <a:extLst>
              <a:ext uri="{FF2B5EF4-FFF2-40B4-BE49-F238E27FC236}">
                <a16:creationId xmlns:a16="http://schemas.microsoft.com/office/drawing/2014/main" id="{46D61852-EBAE-4B8B-9843-CD247A4464DC}"/>
              </a:ext>
            </a:extLst>
          </p:cNvPr>
          <p:cNvSpPr>
            <a:spLocks noChangeArrowheads="1"/>
          </p:cNvSpPr>
          <p:nvPr/>
        </p:nvSpPr>
        <p:spPr bwMode="auto">
          <a:xfrm>
            <a:off x="588963" y="1319213"/>
            <a:ext cx="5507037"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Aft>
                <a:spcPct val="20000"/>
              </a:spcAft>
            </a:pPr>
            <a:r>
              <a:rPr lang="en-US" altLang="nl-NL" b="1">
                <a:solidFill>
                  <a:srgbClr val="FF0000"/>
                </a:solidFill>
                <a:latin typeface="Helvetica" panose="020B0604020202020204" pitchFamily="34" charset="0"/>
              </a:rPr>
              <a:t>3. Influence and partnership: </a:t>
            </a:r>
            <a:r>
              <a:rPr lang="en-US" altLang="nl-NL">
                <a:latin typeface="Helvetica" panose="020B0604020202020204" pitchFamily="34" charset="0"/>
              </a:rPr>
              <a:t>at the local, national and international level, we can influence people, investments and policies</a:t>
            </a:r>
          </a:p>
          <a:p>
            <a:pPr>
              <a:spcAft>
                <a:spcPct val="20000"/>
              </a:spcAft>
            </a:pPr>
            <a:endParaRPr lang="en-US" altLang="nl-NL" b="1">
              <a:solidFill>
                <a:srgbClr val="FF0000"/>
              </a:solidFill>
              <a:latin typeface="Helvetica" panose="020B0604020202020204" pitchFamily="34" charset="0"/>
            </a:endParaRPr>
          </a:p>
        </p:txBody>
      </p:sp>
      <p:sp>
        <p:nvSpPr>
          <p:cNvPr id="34819" name="Rechthoek 5">
            <a:extLst>
              <a:ext uri="{FF2B5EF4-FFF2-40B4-BE49-F238E27FC236}">
                <a16:creationId xmlns:a16="http://schemas.microsoft.com/office/drawing/2014/main" id="{9902FB3B-BF24-4273-BEEA-5EA96551945B}"/>
              </a:ext>
            </a:extLst>
          </p:cNvPr>
          <p:cNvSpPr>
            <a:spLocks noChangeArrowheads="1"/>
          </p:cNvSpPr>
          <p:nvPr/>
        </p:nvSpPr>
        <p:spPr bwMode="auto">
          <a:xfrm>
            <a:off x="2501900" y="5900738"/>
            <a:ext cx="37846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r>
              <a:rPr lang="nl-NL" altLang="nl-NL" sz="500">
                <a:solidFill>
                  <a:schemeClr val="bg1"/>
                </a:solidFill>
              </a:rPr>
              <a:t>Photo: </a:t>
            </a:r>
            <a:r>
              <a:rPr lang="nl-NL" altLang="nl-NL" sz="500" err="1">
                <a:solidFill>
                  <a:schemeClr val="bg1"/>
                </a:solidFill>
              </a:rPr>
              <a:t>Danish</a:t>
            </a:r>
            <a:r>
              <a:rPr lang="nl-NL" altLang="nl-NL" sz="500">
                <a:solidFill>
                  <a:schemeClr val="bg1"/>
                </a:solidFill>
              </a:rPr>
              <a:t> Red Cross</a:t>
            </a:r>
            <a:endParaRPr lang="en-GB" altLang="nl-NL" sz="500">
              <a:solidFill>
                <a:schemeClr val="bg1"/>
              </a:solidFill>
            </a:endParaRPr>
          </a:p>
        </p:txBody>
      </p:sp>
      <p:sp>
        <p:nvSpPr>
          <p:cNvPr id="36867" name="Tekstvak 1">
            <a:extLst>
              <a:ext uri="{FF2B5EF4-FFF2-40B4-BE49-F238E27FC236}">
                <a16:creationId xmlns:a16="http://schemas.microsoft.com/office/drawing/2014/main" id="{BE6FA6CC-CAD4-4470-82A3-3871DE1EF23A}"/>
              </a:ext>
            </a:extLst>
          </p:cNvPr>
          <p:cNvSpPr txBox="1">
            <a:spLocks noChangeArrowheads="1"/>
          </p:cNvSpPr>
          <p:nvPr/>
        </p:nvSpPr>
        <p:spPr bwMode="auto">
          <a:xfrm>
            <a:off x="7319963" y="5732463"/>
            <a:ext cx="41767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nl-NL" altLang="nl-NL" sz="1400"/>
              <a:t>Poster: French Red Cross </a:t>
            </a:r>
            <a:r>
              <a:rPr lang="nl-NL" altLang="nl-NL" sz="1400" err="1"/>
              <a:t>during</a:t>
            </a:r>
            <a:r>
              <a:rPr lang="nl-NL" altLang="nl-NL" sz="1400"/>
              <a:t> </a:t>
            </a:r>
            <a:r>
              <a:rPr lang="nl-NL" altLang="nl-NL" sz="1400" err="1"/>
              <a:t>the</a:t>
            </a:r>
            <a:r>
              <a:rPr lang="nl-NL" altLang="nl-NL" sz="1400"/>
              <a:t> UNFCCC Paris </a:t>
            </a:r>
            <a:r>
              <a:rPr lang="nl-NL" altLang="nl-NL" sz="1400" err="1"/>
              <a:t>Climate</a:t>
            </a:r>
            <a:r>
              <a:rPr lang="nl-NL" altLang="nl-NL" sz="1400"/>
              <a:t> Change </a:t>
            </a:r>
            <a:r>
              <a:rPr lang="nl-NL" altLang="nl-NL" sz="1400" err="1"/>
              <a:t>negotiations</a:t>
            </a:r>
            <a:r>
              <a:rPr lang="nl-NL" altLang="nl-NL" sz="1400"/>
              <a:t> 2015</a:t>
            </a:r>
          </a:p>
        </p:txBody>
      </p:sp>
      <p:pic>
        <p:nvPicPr>
          <p:cNvPr id="36868" name="Afbeelding 3" descr="Afbeelding met gebouw, buiten, water&#10;&#10;&#10;&#10;Automatisch gegenereerde beschrijving">
            <a:extLst>
              <a:ext uri="{FF2B5EF4-FFF2-40B4-BE49-F238E27FC236}">
                <a16:creationId xmlns:a16="http://schemas.microsoft.com/office/drawing/2014/main" id="{5BA833AF-A68B-4671-9F2A-19F3BE8922A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260350"/>
            <a:ext cx="451961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92EBEE3-A62C-4F43-B863-02A23C244EF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86275" y="3243263"/>
            <a:ext cx="24114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6">
            <a:extLst>
              <a:ext uri="{FF2B5EF4-FFF2-40B4-BE49-F238E27FC236}">
                <a16:creationId xmlns:a16="http://schemas.microsoft.com/office/drawing/2014/main" id="{811C211A-8FEA-40D4-BB99-C71CA9EE6B1C}"/>
              </a:ext>
            </a:extLst>
          </p:cNvPr>
          <p:cNvSpPr txBox="1">
            <a:spLocks noChangeArrowheads="1"/>
          </p:cNvSpPr>
          <p:nvPr/>
        </p:nvSpPr>
        <p:spPr bwMode="auto">
          <a:xfrm>
            <a:off x="623888" y="466725"/>
            <a:ext cx="669607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US" altLang="nl-NL" sz="2400" b="1">
                <a:latin typeface="Helvetica" panose="020B0604020202020204" pitchFamily="34" charset="0"/>
              </a:rPr>
              <a:t>Four key areas for the</a:t>
            </a:r>
          </a:p>
          <a:p>
            <a:pPr eaLnBrk="1" hangingPunct="1"/>
            <a:r>
              <a:rPr lang="en-US" altLang="nl-NL" sz="2400" b="1">
                <a:latin typeface="Helvetica" panose="020B0604020202020204" pitchFamily="34" charset="0"/>
              </a:rPr>
              <a:t>Red Cross Red Crescent Movement</a:t>
            </a:r>
          </a:p>
        </p:txBody>
      </p:sp>
      <p:sp>
        <p:nvSpPr>
          <p:cNvPr id="36871" name="Tekstvak 1">
            <a:extLst>
              <a:ext uri="{FF2B5EF4-FFF2-40B4-BE49-F238E27FC236}">
                <a16:creationId xmlns:a16="http://schemas.microsoft.com/office/drawing/2014/main" id="{ABD74153-5958-46B6-BA54-E8A07E353D08}"/>
              </a:ext>
            </a:extLst>
          </p:cNvPr>
          <p:cNvSpPr txBox="1">
            <a:spLocks noChangeArrowheads="1"/>
          </p:cNvSpPr>
          <p:nvPr/>
        </p:nvSpPr>
        <p:spPr bwMode="auto">
          <a:xfrm>
            <a:off x="4392613" y="5354638"/>
            <a:ext cx="25669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nl-NL" altLang="nl-NL" sz="1400"/>
              <a:t>IFRC </a:t>
            </a:r>
            <a:r>
              <a:rPr lang="nl-NL" altLang="nl-NL" sz="1400" err="1"/>
              <a:t>Secretary</a:t>
            </a:r>
            <a:r>
              <a:rPr lang="nl-NL" altLang="nl-NL" sz="1400"/>
              <a:t> General, </a:t>
            </a:r>
            <a:r>
              <a:rPr lang="en-GB" altLang="en-US" sz="1400" err="1">
                <a:solidFill>
                  <a:srgbClr val="222222"/>
                </a:solidFill>
              </a:rPr>
              <a:t>Elhadj</a:t>
            </a:r>
            <a:r>
              <a:rPr lang="en-GB" altLang="en-US" sz="1400">
                <a:solidFill>
                  <a:srgbClr val="222222"/>
                </a:solidFill>
              </a:rPr>
              <a:t> As Sy, addressing the United Nations General Assembly</a:t>
            </a:r>
            <a:endParaRPr lang="nl-NL" altLang="nl-NL" sz="1400"/>
          </a:p>
        </p:txBody>
      </p:sp>
      <p:pic>
        <p:nvPicPr>
          <p:cNvPr id="34825" name="Picture 9">
            <a:extLst>
              <a:ext uri="{FF2B5EF4-FFF2-40B4-BE49-F238E27FC236}">
                <a16:creationId xmlns:a16="http://schemas.microsoft.com/office/drawing/2014/main" id="{02480203-4001-4886-BA94-FEFEC7179C0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4700" y="3235325"/>
            <a:ext cx="297180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kstvak 1">
            <a:extLst>
              <a:ext uri="{FF2B5EF4-FFF2-40B4-BE49-F238E27FC236}">
                <a16:creationId xmlns:a16="http://schemas.microsoft.com/office/drawing/2014/main" id="{3EA0C1A5-9C97-4B78-8CB2-299E7EDEA5E4}"/>
              </a:ext>
            </a:extLst>
          </p:cNvPr>
          <p:cNvSpPr txBox="1">
            <a:spLocks noChangeArrowheads="1"/>
          </p:cNvSpPr>
          <p:nvPr/>
        </p:nvSpPr>
        <p:spPr bwMode="auto">
          <a:xfrm>
            <a:off x="669925" y="5349875"/>
            <a:ext cx="30495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nl-NL" altLang="nl-NL" sz="1400"/>
              <a:t>Philippines Red Cross </a:t>
            </a:r>
            <a:r>
              <a:rPr lang="da-DK" altLang="nl-NL" sz="1400" err="1"/>
              <a:t>engaging</a:t>
            </a:r>
            <a:r>
              <a:rPr lang="da-DK" altLang="nl-NL" sz="1400"/>
              <a:t> with </a:t>
            </a:r>
            <a:r>
              <a:rPr lang="da-DK" altLang="nl-NL" sz="1400" err="1"/>
              <a:t>local</a:t>
            </a:r>
            <a:r>
              <a:rPr lang="da-DK" altLang="nl-NL" sz="1400"/>
              <a:t> </a:t>
            </a:r>
            <a:r>
              <a:rPr lang="da-DK" altLang="nl-NL" sz="1400" err="1"/>
              <a:t>governments</a:t>
            </a:r>
            <a:r>
              <a:rPr lang="da-DK" altLang="nl-NL" sz="1400"/>
              <a:t> for </a:t>
            </a:r>
            <a:r>
              <a:rPr lang="da-DK" altLang="nl-NL" sz="1400" err="1"/>
              <a:t>shaping</a:t>
            </a:r>
            <a:r>
              <a:rPr lang="da-DK" altLang="nl-NL" sz="1400"/>
              <a:t> </a:t>
            </a:r>
            <a:r>
              <a:rPr lang="da-DK" altLang="nl-NL" sz="1400" err="1"/>
              <a:t>local</a:t>
            </a:r>
            <a:r>
              <a:rPr lang="da-DK" altLang="nl-NL" sz="1400"/>
              <a:t> </a:t>
            </a:r>
            <a:r>
              <a:rPr lang="da-DK" altLang="nl-NL" sz="1400" err="1"/>
              <a:t>development</a:t>
            </a:r>
            <a:r>
              <a:rPr lang="da-DK" altLang="nl-NL" sz="1400"/>
              <a:t> and adaptation plans</a:t>
            </a:r>
            <a:endParaRPr lang="nl-NL" altLang="nl-NL" sz="14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871"/>
                                        </p:tgtEl>
                                        <p:attrNameLst>
                                          <p:attrName>style.visibility</p:attrName>
                                        </p:attrNameLst>
                                      </p:cBhvr>
                                      <p:to>
                                        <p:strVal val="visible"/>
                                      </p:to>
                                    </p:set>
                                    <p:animEffect transition="in" filter="fade">
                                      <p:cBhvr>
                                        <p:cTn id="10" dur="500"/>
                                        <p:tgtEl>
                                          <p:spTgt spid="368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867"/>
                                        </p:tgtEl>
                                        <p:attrNameLst>
                                          <p:attrName>style.visibility</p:attrName>
                                        </p:attrNameLst>
                                      </p:cBhvr>
                                      <p:to>
                                        <p:strVal val="visible"/>
                                      </p:to>
                                    </p:set>
                                    <p:animEffect transition="in" filter="fade">
                                      <p:cBhvr>
                                        <p:cTn id="15" dur="500"/>
                                        <p:tgtEl>
                                          <p:spTgt spid="36867"/>
                                        </p:tgtEl>
                                      </p:cBhvr>
                                    </p:animEffect>
                                  </p:childTnLst>
                                </p:cTn>
                              </p:par>
                              <p:par>
                                <p:cTn id="16" presetID="10" presetClass="entr" presetSubtype="0" fill="hold" nodeType="withEffect">
                                  <p:stCondLst>
                                    <p:cond delay="0"/>
                                  </p:stCondLst>
                                  <p:childTnLst>
                                    <p:set>
                                      <p:cBhvr>
                                        <p:cTn id="17" dur="1" fill="hold">
                                          <p:stCondLst>
                                            <p:cond delay="0"/>
                                          </p:stCondLst>
                                        </p:cTn>
                                        <p:tgtEl>
                                          <p:spTgt spid="36868"/>
                                        </p:tgtEl>
                                        <p:attrNameLst>
                                          <p:attrName>style.visibility</p:attrName>
                                        </p:attrNameLst>
                                      </p:cBhvr>
                                      <p:to>
                                        <p:strVal val="visible"/>
                                      </p:to>
                                    </p:set>
                                    <p:animEffect transition="in" filter="fade">
                                      <p:cBhvr>
                                        <p:cTn id="18"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P spid="3687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hthoek 4">
            <a:extLst>
              <a:ext uri="{FF2B5EF4-FFF2-40B4-BE49-F238E27FC236}">
                <a16:creationId xmlns:a16="http://schemas.microsoft.com/office/drawing/2014/main" id="{894EF942-6324-46F1-8E79-00372EEDBFB7}"/>
              </a:ext>
            </a:extLst>
          </p:cNvPr>
          <p:cNvSpPr>
            <a:spLocks noChangeArrowheads="1"/>
          </p:cNvSpPr>
          <p:nvPr/>
        </p:nvSpPr>
        <p:spPr bwMode="auto">
          <a:xfrm>
            <a:off x="623888" y="1287463"/>
            <a:ext cx="10512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Aft>
                <a:spcPct val="20000"/>
              </a:spcAft>
            </a:pPr>
            <a:r>
              <a:rPr lang="en-US" altLang="en-US" b="1">
                <a:solidFill>
                  <a:srgbClr val="FF0000"/>
                </a:solidFill>
                <a:latin typeface="Helvetica" panose="020B0604020202020204" pitchFamily="34" charset="0"/>
              </a:rPr>
              <a:t>B. </a:t>
            </a:r>
            <a:r>
              <a:rPr lang="en-US" altLang="nl-NL" b="1">
                <a:solidFill>
                  <a:srgbClr val="FF0000"/>
                </a:solidFill>
                <a:latin typeface="Helvetica" panose="020B0604020202020204" pitchFamily="34" charset="0"/>
              </a:rPr>
              <a:t>Influence and partnership:</a:t>
            </a:r>
            <a:r>
              <a:rPr lang="en-US" altLang="en-US">
                <a:latin typeface="Helvetica" panose="020B0604020202020204" pitchFamily="34" charset="0"/>
              </a:rPr>
              <a:t> addressing climate change requires partnerships with for example: meteorological office, government agencies and NGOs etc.</a:t>
            </a:r>
          </a:p>
        </p:txBody>
      </p:sp>
      <p:pic>
        <p:nvPicPr>
          <p:cNvPr id="36867" name="Picture 2" descr="administratie,allianties,Cartoons,concepten,contracten,Mensen,overeenkomsten,papierwerk,partners,partnerschap,Screen Beans®,vennootschap,verenigingen,Zaken">
            <a:extLst>
              <a:ext uri="{FF2B5EF4-FFF2-40B4-BE49-F238E27FC236}">
                <a16:creationId xmlns:a16="http://schemas.microsoft.com/office/drawing/2014/main" id="{7E88FE76-41C1-467E-9F28-B3C3DAEBBB8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2425" y="2797175"/>
            <a:ext cx="22145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
            <a:extLst>
              <a:ext uri="{FF2B5EF4-FFF2-40B4-BE49-F238E27FC236}">
                <a16:creationId xmlns:a16="http://schemas.microsoft.com/office/drawing/2014/main" id="{783E7123-A454-404A-BDFF-91BA1418FC0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885113" y="2562225"/>
            <a:ext cx="4043362"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a:extLst>
              <a:ext uri="{FF2B5EF4-FFF2-40B4-BE49-F238E27FC236}">
                <a16:creationId xmlns:a16="http://schemas.microsoft.com/office/drawing/2014/main" id="{968495D0-764C-4645-A7B1-439BE6D303F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94050" y="2562225"/>
            <a:ext cx="4551363"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kstvak 5">
            <a:extLst>
              <a:ext uri="{FF2B5EF4-FFF2-40B4-BE49-F238E27FC236}">
                <a16:creationId xmlns:a16="http://schemas.microsoft.com/office/drawing/2014/main" id="{4552E39F-E58F-4EE1-A870-056E5A5B49E8}"/>
              </a:ext>
            </a:extLst>
          </p:cNvPr>
          <p:cNvSpPr txBox="1">
            <a:spLocks noChangeArrowheads="1"/>
          </p:cNvSpPr>
          <p:nvPr/>
        </p:nvSpPr>
        <p:spPr bwMode="auto">
          <a:xfrm>
            <a:off x="3097213" y="5699125"/>
            <a:ext cx="44386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sz="1400">
                <a:latin typeface="Calibri" panose="020F0502020204030204" pitchFamily="34" charset="0"/>
                <a:ea typeface="Calibri" panose="020F0502020204030204" pitchFamily="34" charset="0"/>
                <a:cs typeface="Times New Roman" panose="02020603050405020304" pitchFamily="18" charset="0"/>
              </a:rPr>
              <a:t>Games training for technical officers at 4th Pacific Islands Outlook Forum (PICOF), Fiji, 2018</a:t>
            </a:r>
            <a:endParaRPr lang="nl-NL" altLang="nl-NL" sz="1400">
              <a:latin typeface="Helvetica" panose="020B0604020202020204" pitchFamily="34" charset="0"/>
              <a:ea typeface="Calibri" panose="020F0502020204030204" pitchFamily="34" charset="0"/>
              <a:cs typeface="Times New Roman" panose="02020603050405020304" pitchFamily="18" charset="0"/>
            </a:endParaRPr>
          </a:p>
        </p:txBody>
      </p:sp>
      <p:sp>
        <p:nvSpPr>
          <p:cNvPr id="36871" name="Tekstvak 5">
            <a:extLst>
              <a:ext uri="{FF2B5EF4-FFF2-40B4-BE49-F238E27FC236}">
                <a16:creationId xmlns:a16="http://schemas.microsoft.com/office/drawing/2014/main" id="{8D25590D-C40E-42A6-B121-587BEBBA65B2}"/>
              </a:ext>
            </a:extLst>
          </p:cNvPr>
          <p:cNvSpPr txBox="1">
            <a:spLocks noChangeArrowheads="1"/>
          </p:cNvSpPr>
          <p:nvPr/>
        </p:nvSpPr>
        <p:spPr bwMode="auto">
          <a:xfrm>
            <a:off x="7778750" y="5661025"/>
            <a:ext cx="4294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sz="1400">
                <a:latin typeface="Calibri" panose="020F0502020204030204" pitchFamily="34" charset="0"/>
                <a:ea typeface="Calibri" panose="020F0502020204030204" pitchFamily="34" charset="0"/>
                <a:cs typeface="Times New Roman" panose="02020603050405020304" pitchFamily="18" charset="0"/>
              </a:rPr>
              <a:t>Red Cross meeting with Uganda Meteorological Services, 2019</a:t>
            </a:r>
            <a:endParaRPr lang="nl-NL" altLang="nl-NL" sz="1400">
              <a:latin typeface="Helvetica" panose="020B0604020202020204" pitchFamily="34" charset="0"/>
              <a:ea typeface="Calibri" panose="020F0502020204030204" pitchFamily="34" charset="0"/>
              <a:cs typeface="Times New Roman" panose="02020603050405020304" pitchFamily="18" charset="0"/>
            </a:endParaRPr>
          </a:p>
        </p:txBody>
      </p:sp>
      <p:sp>
        <p:nvSpPr>
          <p:cNvPr id="36872" name="Text Box 6">
            <a:extLst>
              <a:ext uri="{FF2B5EF4-FFF2-40B4-BE49-F238E27FC236}">
                <a16:creationId xmlns:a16="http://schemas.microsoft.com/office/drawing/2014/main" id="{9367FCA9-7C1F-4A48-A3E9-BDFB114561CC}"/>
              </a:ext>
            </a:extLst>
          </p:cNvPr>
          <p:cNvSpPr txBox="1">
            <a:spLocks noChangeArrowheads="1"/>
          </p:cNvSpPr>
          <p:nvPr/>
        </p:nvSpPr>
        <p:spPr bwMode="auto">
          <a:xfrm>
            <a:off x="652463" y="404813"/>
            <a:ext cx="11161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US" altLang="nl-NL" sz="2400" b="1">
                <a:latin typeface="Helvetica" panose="020B0604020202020204" pitchFamily="34" charset="0"/>
              </a:rPr>
              <a:t>Four key areas for the Red Cross Red Crescent Movement</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DB99B2FD-C5EB-4BCA-990E-7DDB94432B87}"/>
              </a:ext>
            </a:extLst>
          </p:cNvPr>
          <p:cNvSpPr txBox="1">
            <a:spLocks noChangeArrowheads="1"/>
          </p:cNvSpPr>
          <p:nvPr/>
        </p:nvSpPr>
        <p:spPr bwMode="auto">
          <a:xfrm>
            <a:off x="671513" y="428625"/>
            <a:ext cx="103679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nl-NL" sz="2400" b="1">
                <a:latin typeface="+mn-lt"/>
              </a:rPr>
              <a:t>Four key areas for the Red Cross Red Crescent Movement</a:t>
            </a:r>
          </a:p>
        </p:txBody>
      </p:sp>
      <p:sp>
        <p:nvSpPr>
          <p:cNvPr id="38915" name="Rectangle 11">
            <a:extLst>
              <a:ext uri="{FF2B5EF4-FFF2-40B4-BE49-F238E27FC236}">
                <a16:creationId xmlns:a16="http://schemas.microsoft.com/office/drawing/2014/main" id="{294CFB87-F5FC-44B6-A220-F8F36DED0EF3}"/>
              </a:ext>
            </a:extLst>
          </p:cNvPr>
          <p:cNvSpPr>
            <a:spLocks noChangeArrowheads="1"/>
          </p:cNvSpPr>
          <p:nvPr/>
        </p:nvSpPr>
        <p:spPr bwMode="auto">
          <a:xfrm>
            <a:off x="623888" y="1277938"/>
            <a:ext cx="1116012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Aft>
                <a:spcPct val="20000"/>
              </a:spcAft>
            </a:pPr>
            <a:r>
              <a:rPr lang="en-US" altLang="nl-NL" b="1">
                <a:solidFill>
                  <a:srgbClr val="FF0000"/>
                </a:solidFill>
                <a:latin typeface="Helvetica" panose="020B0604020202020204" pitchFamily="34" charset="0"/>
              </a:rPr>
              <a:t>4. Mitigation and greening:</a:t>
            </a:r>
            <a:r>
              <a:rPr lang="en-US" altLang="nl-NL" b="1">
                <a:latin typeface="Helvetica" panose="020B0604020202020204" pitchFamily="34" charset="0"/>
              </a:rPr>
              <a:t> </a:t>
            </a:r>
            <a:r>
              <a:rPr lang="en-US" altLang="nl-NL">
                <a:latin typeface="Helvetica" panose="020B0604020202020204" pitchFamily="34" charset="0"/>
              </a:rPr>
              <a:t>reduce environmental and carbon footprint in all of the organization's activities; seek benefits between 'adaptation' and 'mitigation' in National Society programming</a:t>
            </a:r>
            <a:endParaRPr lang="en-US" altLang="nl-NL">
              <a:solidFill>
                <a:srgbClr val="FF0000"/>
              </a:solidFill>
              <a:latin typeface="Helvetica" panose="020B0604020202020204" pitchFamily="34" charset="0"/>
            </a:endParaRPr>
          </a:p>
        </p:txBody>
      </p:sp>
      <p:pic>
        <p:nvPicPr>
          <p:cNvPr id="38916" name="Picture 5">
            <a:extLst>
              <a:ext uri="{FF2B5EF4-FFF2-40B4-BE49-F238E27FC236}">
                <a16:creationId xmlns:a16="http://schemas.microsoft.com/office/drawing/2014/main" id="{62C7FFFE-7AD6-436C-8F54-4264BE299F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281938">
            <a:off x="9729788" y="2336800"/>
            <a:ext cx="2189162"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054614D-DCB4-473F-8408-882899088FD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4963" y="2684463"/>
            <a:ext cx="26733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1">
            <a:extLst>
              <a:ext uri="{FF2B5EF4-FFF2-40B4-BE49-F238E27FC236}">
                <a16:creationId xmlns:a16="http://schemas.microsoft.com/office/drawing/2014/main" id="{E131EBBC-B80E-4565-B26C-717153336818}"/>
              </a:ext>
            </a:extLst>
          </p:cNvPr>
          <p:cNvSpPr txBox="1">
            <a:spLocks noChangeArrowheads="1"/>
          </p:cNvSpPr>
          <p:nvPr/>
        </p:nvSpPr>
        <p:spPr bwMode="auto">
          <a:xfrm>
            <a:off x="263525" y="4649788"/>
            <a:ext cx="28797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nl-NL" altLang="nl-NL" sz="1400"/>
              <a:t>Reforestation has many benefits including:</a:t>
            </a:r>
          </a:p>
          <a:p>
            <a:pPr marL="285750" indent="-285750">
              <a:buFont typeface="Arial" panose="020B0604020202020204" pitchFamily="34" charset="0"/>
              <a:buChar char="•"/>
              <a:defRPr/>
            </a:pPr>
            <a:r>
              <a:rPr lang="da-DK" altLang="nl-NL" sz="1400" err="1"/>
              <a:t>enhanc</a:t>
            </a:r>
            <a:r>
              <a:rPr lang="da-DK" altLang="nl-NL" sz="1400" err="1">
                <a:latin typeface="+mn-lt"/>
              </a:rPr>
              <a:t>ed</a:t>
            </a:r>
            <a:r>
              <a:rPr lang="da-DK" altLang="nl-NL" sz="1400">
                <a:latin typeface="+mn-lt"/>
              </a:rPr>
              <a:t> </a:t>
            </a:r>
            <a:r>
              <a:rPr lang="da-DK" altLang="nl-NL" sz="1400" err="1">
                <a:latin typeface="+mn-lt"/>
              </a:rPr>
              <a:t>resilience</a:t>
            </a:r>
            <a:r>
              <a:rPr lang="da-DK" altLang="nl-NL" sz="1400">
                <a:latin typeface="+mn-lt"/>
              </a:rPr>
              <a:t> </a:t>
            </a:r>
          </a:p>
          <a:p>
            <a:pPr marL="285750" indent="-285750">
              <a:buFont typeface="Arial" panose="020B0604020202020204" pitchFamily="34" charset="0"/>
              <a:buChar char="•"/>
              <a:defRPr/>
            </a:pPr>
            <a:r>
              <a:rPr lang="en-GB" altLang="nl-NL" sz="1400">
                <a:latin typeface="+mn-lt"/>
              </a:rPr>
              <a:t>g</a:t>
            </a:r>
            <a:r>
              <a:rPr lang="en-GB" sz="1400">
                <a:latin typeface="+mn-lt"/>
              </a:rPr>
              <a:t>rowing trees absorb greenhouse gases and helps reduce global warming </a:t>
            </a:r>
            <a:endParaRPr lang="nl-NL" altLang="nl-NL" sz="1400">
              <a:latin typeface="+mn-lt"/>
            </a:endParaRPr>
          </a:p>
        </p:txBody>
      </p:sp>
      <p:pic>
        <p:nvPicPr>
          <p:cNvPr id="11" name="Picture 10">
            <a:extLst>
              <a:ext uri="{FF2B5EF4-FFF2-40B4-BE49-F238E27FC236}">
                <a16:creationId xmlns:a16="http://schemas.microsoft.com/office/drawing/2014/main" id="{1637164B-E016-42CC-9081-4DC46F45A9B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59150" y="2684463"/>
            <a:ext cx="26733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8B94CBE-554A-47E9-A797-9A43A5F9B4E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16275" y="2457450"/>
            <a:ext cx="10858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kstvak 1">
            <a:extLst>
              <a:ext uri="{FF2B5EF4-FFF2-40B4-BE49-F238E27FC236}">
                <a16:creationId xmlns:a16="http://schemas.microsoft.com/office/drawing/2014/main" id="{424DDF4D-AD94-43C2-807B-411305DB49F4}"/>
              </a:ext>
            </a:extLst>
          </p:cNvPr>
          <p:cNvSpPr txBox="1">
            <a:spLocks noChangeArrowheads="1"/>
          </p:cNvSpPr>
          <p:nvPr/>
        </p:nvSpPr>
        <p:spPr bwMode="auto">
          <a:xfrm>
            <a:off x="3359150" y="4660900"/>
            <a:ext cx="28813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da-DK" sz="1400" err="1">
                <a:solidFill>
                  <a:srgbClr val="000000"/>
                </a:solidFill>
              </a:rPr>
              <a:t>Minimize</a:t>
            </a:r>
            <a:r>
              <a:rPr lang="da-DK" sz="1400">
                <a:solidFill>
                  <a:srgbClr val="000000"/>
                </a:solidFill>
              </a:rPr>
              <a:t> National Society </a:t>
            </a:r>
            <a:r>
              <a:rPr lang="da-DK" sz="1400" err="1">
                <a:solidFill>
                  <a:srgbClr val="000000"/>
                </a:solidFill>
              </a:rPr>
              <a:t>environmental</a:t>
            </a:r>
            <a:r>
              <a:rPr lang="da-DK" sz="1400">
                <a:solidFill>
                  <a:srgbClr val="000000"/>
                </a:solidFill>
              </a:rPr>
              <a:t> </a:t>
            </a:r>
            <a:r>
              <a:rPr lang="da-DK" sz="1400" err="1">
                <a:solidFill>
                  <a:srgbClr val="000000"/>
                </a:solidFill>
              </a:rPr>
              <a:t>footprint</a:t>
            </a:r>
            <a:r>
              <a:rPr lang="da-DK" sz="1400">
                <a:solidFill>
                  <a:srgbClr val="000000"/>
                </a:solidFill>
              </a:rPr>
              <a:t> and GHG emissions in </a:t>
            </a:r>
            <a:r>
              <a:rPr lang="da-DK" sz="1400" err="1">
                <a:solidFill>
                  <a:srgbClr val="000000"/>
                </a:solidFill>
              </a:rPr>
              <a:t>regular</a:t>
            </a:r>
            <a:r>
              <a:rPr lang="da-DK" sz="1400">
                <a:solidFill>
                  <a:srgbClr val="000000"/>
                </a:solidFill>
              </a:rPr>
              <a:t> operations</a:t>
            </a:r>
            <a:endParaRPr lang="nl-NL" altLang="nl-NL" sz="1400">
              <a:latin typeface="+mn-lt"/>
            </a:endParaRPr>
          </a:p>
        </p:txBody>
      </p:sp>
      <p:pic>
        <p:nvPicPr>
          <p:cNvPr id="15" name="Picture 14">
            <a:extLst>
              <a:ext uri="{FF2B5EF4-FFF2-40B4-BE49-F238E27FC236}">
                <a16:creationId xmlns:a16="http://schemas.microsoft.com/office/drawing/2014/main" id="{D43B82A5-493C-4A0C-A9D7-96D6C8A787E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97625" y="2708275"/>
            <a:ext cx="221932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vak 1">
            <a:extLst>
              <a:ext uri="{FF2B5EF4-FFF2-40B4-BE49-F238E27FC236}">
                <a16:creationId xmlns:a16="http://schemas.microsoft.com/office/drawing/2014/main" id="{39320383-04B3-4D25-B9E0-18BBCD459B71}"/>
              </a:ext>
            </a:extLst>
          </p:cNvPr>
          <p:cNvSpPr txBox="1">
            <a:spLocks noChangeArrowheads="1"/>
          </p:cNvSpPr>
          <p:nvPr/>
        </p:nvSpPr>
        <p:spPr bwMode="auto">
          <a:xfrm>
            <a:off x="6246813" y="4654550"/>
            <a:ext cx="2879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da-DK" sz="1400" err="1">
                <a:solidFill>
                  <a:srgbClr val="000000"/>
                </a:solidFill>
              </a:rPr>
              <a:t>Recycle</a:t>
            </a:r>
            <a:r>
              <a:rPr lang="da-DK" sz="1400">
                <a:solidFill>
                  <a:srgbClr val="000000"/>
                </a:solidFill>
              </a:rPr>
              <a:t> and </a:t>
            </a:r>
            <a:r>
              <a:rPr lang="da-DK" sz="1400" err="1">
                <a:solidFill>
                  <a:srgbClr val="000000"/>
                </a:solidFill>
              </a:rPr>
              <a:t>reduce</a:t>
            </a:r>
            <a:r>
              <a:rPr lang="da-DK" sz="1400">
                <a:solidFill>
                  <a:srgbClr val="000000"/>
                </a:solidFill>
              </a:rPr>
              <a:t> </a:t>
            </a:r>
            <a:r>
              <a:rPr lang="da-DK" sz="1400" err="1">
                <a:solidFill>
                  <a:srgbClr val="000000"/>
                </a:solidFill>
              </a:rPr>
              <a:t>energy</a:t>
            </a:r>
            <a:r>
              <a:rPr lang="da-DK" sz="1400">
                <a:solidFill>
                  <a:srgbClr val="000000"/>
                </a:solidFill>
              </a:rPr>
              <a:t> </a:t>
            </a:r>
            <a:r>
              <a:rPr lang="da-DK" sz="1400" err="1">
                <a:solidFill>
                  <a:srgbClr val="000000"/>
                </a:solidFill>
              </a:rPr>
              <a:t>usage</a:t>
            </a:r>
            <a:r>
              <a:rPr lang="da-DK" sz="1400">
                <a:solidFill>
                  <a:srgbClr val="000000"/>
                </a:solidFill>
              </a:rPr>
              <a:t>  in </a:t>
            </a:r>
            <a:r>
              <a:rPr lang="da-DK" sz="1400" err="1">
                <a:solidFill>
                  <a:srgbClr val="000000"/>
                </a:solidFill>
              </a:rPr>
              <a:t>every</a:t>
            </a:r>
            <a:r>
              <a:rPr lang="da-DK" sz="1400">
                <a:solidFill>
                  <a:srgbClr val="000000"/>
                </a:solidFill>
              </a:rPr>
              <a:t> </a:t>
            </a:r>
            <a:r>
              <a:rPr lang="da-DK" sz="1400" err="1">
                <a:solidFill>
                  <a:srgbClr val="000000"/>
                </a:solidFill>
              </a:rPr>
              <a:t>possible</a:t>
            </a:r>
            <a:r>
              <a:rPr lang="da-DK" sz="1400">
                <a:solidFill>
                  <a:srgbClr val="000000"/>
                </a:solidFill>
              </a:rPr>
              <a:t> </a:t>
            </a:r>
            <a:r>
              <a:rPr lang="da-DK" sz="1400" err="1">
                <a:solidFill>
                  <a:srgbClr val="000000"/>
                </a:solidFill>
              </a:rPr>
              <a:t>way</a:t>
            </a:r>
            <a:endParaRPr lang="nl-NL" altLang="nl-NL" sz="1400">
              <a:latin typeface="+mn-lt"/>
            </a:endParaRPr>
          </a:p>
        </p:txBody>
      </p:sp>
      <p:sp>
        <p:nvSpPr>
          <p:cNvPr id="18" name="Tekstvak 1">
            <a:extLst>
              <a:ext uri="{FF2B5EF4-FFF2-40B4-BE49-F238E27FC236}">
                <a16:creationId xmlns:a16="http://schemas.microsoft.com/office/drawing/2014/main" id="{C99A3009-A6CF-4DC8-932C-29DA12C38CEC}"/>
              </a:ext>
            </a:extLst>
          </p:cNvPr>
          <p:cNvSpPr txBox="1">
            <a:spLocks noChangeArrowheads="1"/>
          </p:cNvSpPr>
          <p:nvPr/>
        </p:nvSpPr>
        <p:spPr bwMode="auto">
          <a:xfrm>
            <a:off x="3359150" y="5570538"/>
            <a:ext cx="64087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1400">
                <a:solidFill>
                  <a:srgbClr val="000000"/>
                </a:solidFill>
              </a:rPr>
              <a:t>For the </a:t>
            </a:r>
            <a:r>
              <a:rPr lang="da-DK" altLang="en-US" sz="1400" err="1">
                <a:solidFill>
                  <a:srgbClr val="000000"/>
                </a:solidFill>
              </a:rPr>
              <a:t>remaining</a:t>
            </a:r>
            <a:r>
              <a:rPr lang="da-DK" altLang="en-US" sz="1400">
                <a:solidFill>
                  <a:srgbClr val="000000"/>
                </a:solidFill>
              </a:rPr>
              <a:t>, </a:t>
            </a:r>
            <a:r>
              <a:rPr lang="da-DK" altLang="en-US" sz="1400" err="1">
                <a:solidFill>
                  <a:srgbClr val="000000"/>
                </a:solidFill>
              </a:rPr>
              <a:t>unavoidable</a:t>
            </a:r>
            <a:r>
              <a:rPr lang="da-DK" altLang="en-US" sz="1400">
                <a:solidFill>
                  <a:srgbClr val="000000"/>
                </a:solidFill>
              </a:rPr>
              <a:t> </a:t>
            </a:r>
            <a:r>
              <a:rPr lang="da-DK" altLang="en-US" sz="1400" err="1">
                <a:solidFill>
                  <a:srgbClr val="000000"/>
                </a:solidFill>
              </a:rPr>
              <a:t>energy</a:t>
            </a:r>
            <a:r>
              <a:rPr lang="da-DK" altLang="en-US" sz="1400">
                <a:solidFill>
                  <a:srgbClr val="000000"/>
                </a:solidFill>
              </a:rPr>
              <a:t> </a:t>
            </a:r>
            <a:r>
              <a:rPr lang="da-DK" altLang="en-US" sz="1400" err="1">
                <a:solidFill>
                  <a:srgbClr val="000000"/>
                </a:solidFill>
              </a:rPr>
              <a:t>usage</a:t>
            </a:r>
            <a:r>
              <a:rPr lang="da-DK" altLang="en-US" sz="1400">
                <a:solidFill>
                  <a:srgbClr val="000000"/>
                </a:solidFill>
              </a:rPr>
              <a:t> (GHG emission), </a:t>
            </a:r>
            <a:r>
              <a:rPr lang="da-DK" altLang="en-US" sz="1400" b="1" err="1">
                <a:solidFill>
                  <a:srgbClr val="000000"/>
                </a:solidFill>
              </a:rPr>
              <a:t>consider</a:t>
            </a:r>
            <a:r>
              <a:rPr lang="da-DK" altLang="en-US" sz="1400" b="1">
                <a:solidFill>
                  <a:srgbClr val="000000"/>
                </a:solidFill>
              </a:rPr>
              <a:t> "</a:t>
            </a:r>
            <a:r>
              <a:rPr lang="da-DK" altLang="en-US" sz="1400" b="1" err="1">
                <a:solidFill>
                  <a:srgbClr val="000000"/>
                </a:solidFill>
              </a:rPr>
              <a:t>climate</a:t>
            </a:r>
            <a:r>
              <a:rPr lang="da-DK" altLang="en-US" sz="1400" b="1">
                <a:solidFill>
                  <a:srgbClr val="000000"/>
                </a:solidFill>
              </a:rPr>
              <a:t> </a:t>
            </a:r>
            <a:r>
              <a:rPr lang="da-DK" altLang="en-US" sz="1400" b="1" err="1">
                <a:solidFill>
                  <a:srgbClr val="000000"/>
                </a:solidFill>
              </a:rPr>
              <a:t>compensation</a:t>
            </a:r>
            <a:r>
              <a:rPr lang="da-DK" altLang="en-US" sz="1400" b="1">
                <a:solidFill>
                  <a:srgbClr val="000000"/>
                </a:solidFill>
              </a:rPr>
              <a:t>"</a:t>
            </a:r>
            <a:r>
              <a:rPr lang="da-DK" altLang="en-US" sz="1400">
                <a:solidFill>
                  <a:srgbClr val="000000"/>
                </a:solidFill>
              </a:rPr>
              <a:t> = </a:t>
            </a:r>
            <a:r>
              <a:rPr lang="da-DK" altLang="en-US" sz="1400" err="1">
                <a:solidFill>
                  <a:srgbClr val="000000"/>
                </a:solidFill>
              </a:rPr>
              <a:t>funding</a:t>
            </a:r>
            <a:r>
              <a:rPr lang="da-DK" altLang="en-US" sz="1400">
                <a:solidFill>
                  <a:srgbClr val="000000"/>
                </a:solidFill>
              </a:rPr>
              <a:t> </a:t>
            </a:r>
            <a:r>
              <a:rPr lang="da-DK" altLang="en-US" sz="1400" err="1">
                <a:solidFill>
                  <a:srgbClr val="000000"/>
                </a:solidFill>
              </a:rPr>
              <a:t>other</a:t>
            </a:r>
            <a:r>
              <a:rPr lang="da-DK" altLang="en-US" sz="1400">
                <a:solidFill>
                  <a:srgbClr val="000000"/>
                </a:solidFill>
              </a:rPr>
              <a:t> </a:t>
            </a:r>
            <a:r>
              <a:rPr lang="da-DK" altLang="en-US" sz="1400" err="1">
                <a:solidFill>
                  <a:srgbClr val="000000"/>
                </a:solidFill>
              </a:rPr>
              <a:t>projects</a:t>
            </a:r>
            <a:r>
              <a:rPr lang="da-DK" altLang="en-US" sz="1400">
                <a:solidFill>
                  <a:srgbClr val="000000"/>
                </a:solidFill>
              </a:rPr>
              <a:t> </a:t>
            </a:r>
            <a:r>
              <a:rPr lang="da-DK" altLang="en-US" sz="1400" err="1">
                <a:solidFill>
                  <a:srgbClr val="000000"/>
                </a:solidFill>
              </a:rPr>
              <a:t>that</a:t>
            </a:r>
            <a:r>
              <a:rPr lang="da-DK" altLang="en-US" sz="1400">
                <a:solidFill>
                  <a:srgbClr val="000000"/>
                </a:solidFill>
              </a:rPr>
              <a:t> supports </a:t>
            </a:r>
            <a:r>
              <a:rPr lang="da-DK" altLang="en-US" sz="1400" err="1">
                <a:solidFill>
                  <a:srgbClr val="000000"/>
                </a:solidFill>
              </a:rPr>
              <a:t>renewable</a:t>
            </a:r>
            <a:r>
              <a:rPr lang="da-DK" altLang="en-US" sz="1400">
                <a:solidFill>
                  <a:srgbClr val="000000"/>
                </a:solidFill>
              </a:rPr>
              <a:t> </a:t>
            </a:r>
            <a:r>
              <a:rPr lang="da-DK" altLang="en-US" sz="1400" err="1">
                <a:solidFill>
                  <a:srgbClr val="000000"/>
                </a:solidFill>
              </a:rPr>
              <a:t>energy</a:t>
            </a:r>
            <a:r>
              <a:rPr lang="da-DK" altLang="en-US" sz="1400">
                <a:solidFill>
                  <a:srgbClr val="000000"/>
                </a:solidFill>
              </a:rPr>
              <a:t> or </a:t>
            </a:r>
            <a:r>
              <a:rPr lang="da-DK" altLang="en-US" sz="1400" err="1">
                <a:solidFill>
                  <a:srgbClr val="000000"/>
                </a:solidFill>
              </a:rPr>
              <a:t>reforestation</a:t>
            </a:r>
            <a:r>
              <a:rPr lang="da-DK" altLang="en-US" sz="1400">
                <a:solidFill>
                  <a:srgbClr val="000000"/>
                </a:solidFill>
              </a:rPr>
              <a:t> etc.</a:t>
            </a:r>
            <a:endParaRPr lang="en-GB" altLang="en-US" sz="1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6"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962" name="Rechthoek 1">
            <a:extLst>
              <a:ext uri="{FF2B5EF4-FFF2-40B4-BE49-F238E27FC236}">
                <a16:creationId xmlns:a16="http://schemas.microsoft.com/office/drawing/2014/main" id="{80C80C94-3292-4465-9526-D4D554F388FA}"/>
              </a:ext>
            </a:extLst>
          </p:cNvPr>
          <p:cNvSpPr>
            <a:spLocks noChangeArrowheads="1"/>
          </p:cNvSpPr>
          <p:nvPr/>
        </p:nvSpPr>
        <p:spPr bwMode="auto">
          <a:xfrm>
            <a:off x="263525" y="765175"/>
            <a:ext cx="5507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Aft>
                <a:spcPct val="20000"/>
              </a:spcAft>
            </a:pPr>
            <a:r>
              <a:rPr lang="en-US" altLang="nl-NL" b="1">
                <a:solidFill>
                  <a:srgbClr val="FF0000"/>
                </a:solidFill>
                <a:latin typeface="Helvetica" panose="020B0604020202020204" pitchFamily="34" charset="0"/>
              </a:rPr>
              <a:t>4. Mitigation and Greening</a:t>
            </a:r>
            <a:endParaRPr lang="en-US" altLang="nl-NL">
              <a:latin typeface="Helvetica" panose="020B0604020202020204" pitchFamily="34" charset="0"/>
            </a:endParaRPr>
          </a:p>
          <a:p>
            <a:pPr>
              <a:spcAft>
                <a:spcPct val="20000"/>
              </a:spcAft>
            </a:pPr>
            <a:endParaRPr lang="en-US" altLang="nl-NL" b="1">
              <a:solidFill>
                <a:srgbClr val="FF0000"/>
              </a:solidFill>
              <a:latin typeface="Helvetica" panose="020B0604020202020204" pitchFamily="34" charset="0"/>
            </a:endParaRPr>
          </a:p>
        </p:txBody>
      </p:sp>
      <p:sp>
        <p:nvSpPr>
          <p:cNvPr id="40963" name="Text Box 6">
            <a:extLst>
              <a:ext uri="{FF2B5EF4-FFF2-40B4-BE49-F238E27FC236}">
                <a16:creationId xmlns:a16="http://schemas.microsoft.com/office/drawing/2014/main" id="{4BB1CF14-48CD-4922-B183-6066CC64507B}"/>
              </a:ext>
            </a:extLst>
          </p:cNvPr>
          <p:cNvSpPr txBox="1">
            <a:spLocks noChangeArrowheads="1"/>
          </p:cNvSpPr>
          <p:nvPr/>
        </p:nvSpPr>
        <p:spPr bwMode="auto">
          <a:xfrm>
            <a:off x="263525" y="115888"/>
            <a:ext cx="66960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US" altLang="nl-NL" sz="2400" b="1">
                <a:latin typeface="Helvetica" panose="020B0604020202020204" pitchFamily="34" charset="0"/>
              </a:rPr>
              <a:t>Four key areas</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3F5A94-A46A-4E88-8BD4-C533CDE4AD6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227938">
            <a:off x="292100" y="1973263"/>
            <a:ext cx="2643188" cy="372745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Afbeelding 3">
            <a:extLst>
              <a:ext uri="{FF2B5EF4-FFF2-40B4-BE49-F238E27FC236}">
                <a16:creationId xmlns:a16="http://schemas.microsoft.com/office/drawing/2014/main" id="{B314A8B3-D365-4536-A8E8-45EBFD2E2D6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620322">
            <a:off x="2305050" y="1998663"/>
            <a:ext cx="2551113" cy="36068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11">
            <a:extLst>
              <a:ext uri="{FF2B5EF4-FFF2-40B4-BE49-F238E27FC236}">
                <a16:creationId xmlns:a16="http://schemas.microsoft.com/office/drawing/2014/main" id="{080CC9CD-2ABD-47C1-8D52-A0C7A57FA131}"/>
              </a:ext>
            </a:extLst>
          </p:cNvPr>
          <p:cNvSpPr>
            <a:spLocks noChangeArrowheads="1"/>
          </p:cNvSpPr>
          <p:nvPr/>
        </p:nvSpPr>
        <p:spPr bwMode="auto">
          <a:xfrm>
            <a:off x="573088" y="796925"/>
            <a:ext cx="69135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Aft>
                <a:spcPct val="20000"/>
              </a:spcAft>
            </a:pPr>
            <a:r>
              <a:rPr lang="en-US" altLang="nl-NL" b="1">
                <a:solidFill>
                  <a:srgbClr val="FF0000"/>
                </a:solidFill>
                <a:latin typeface="Helvetica" panose="020B0604020202020204" pitchFamily="34" charset="0"/>
              </a:rPr>
              <a:t>Please don’t forget: evaluate, document and share experiences</a:t>
            </a:r>
            <a:r>
              <a:rPr lang="en-US" altLang="nl-NL">
                <a:latin typeface="Helvetica" panose="020B0604020202020204" pitchFamily="34" charset="0"/>
              </a:rPr>
              <a:t> </a:t>
            </a:r>
            <a:r>
              <a:rPr lang="en-US" altLang="nl-NL" b="1">
                <a:solidFill>
                  <a:srgbClr val="FF0000"/>
                </a:solidFill>
                <a:latin typeface="Helvetica" panose="020B0604020202020204" pitchFamily="34" charset="0"/>
              </a:rPr>
              <a:t>and information</a:t>
            </a:r>
          </a:p>
        </p:txBody>
      </p:sp>
      <p:pic>
        <p:nvPicPr>
          <p:cNvPr id="2" name="Picture 1">
            <a:extLst>
              <a:ext uri="{FF2B5EF4-FFF2-40B4-BE49-F238E27FC236}">
                <a16:creationId xmlns:a16="http://schemas.microsoft.com/office/drawing/2014/main" id="{0B10C41B-B1C6-4669-B170-FABB7408685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12014">
            <a:off x="4583113" y="1808163"/>
            <a:ext cx="2789237" cy="3781425"/>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Afbeelding 5">
            <a:extLst>
              <a:ext uri="{FF2B5EF4-FFF2-40B4-BE49-F238E27FC236}">
                <a16:creationId xmlns:a16="http://schemas.microsoft.com/office/drawing/2014/main" id="{1C222620-A460-41CF-9299-0FB97FC5F837}"/>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1084982">
            <a:off x="6926263" y="1679575"/>
            <a:ext cx="2781300" cy="3935413"/>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Afbeelding 4">
            <a:extLst>
              <a:ext uri="{FF2B5EF4-FFF2-40B4-BE49-F238E27FC236}">
                <a16:creationId xmlns:a16="http://schemas.microsoft.com/office/drawing/2014/main" id="{21AC9B62-F1AE-4341-A334-25A223200A8F}"/>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rot="1591406">
            <a:off x="9094788" y="2541588"/>
            <a:ext cx="2641600" cy="3733800"/>
          </a:xfrm>
          <a:prstGeom prst="rect">
            <a:avLst/>
          </a:prstGeom>
          <a:noFill/>
          <a:ln w="9525">
            <a:solidFill>
              <a:srgbClr val="000000"/>
            </a:solidFill>
            <a:miter lim="800000"/>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2500"/>
                            </p:stCondLst>
                            <p:childTnLst>
                              <p:par>
                                <p:cTn id="9" presetID="10" presetClass="entr" presetSubtype="0" fill="hold" nodeType="afterEffect">
                                  <p:stCondLst>
                                    <p:cond delay="2500"/>
                                  </p:stCondLst>
                                  <p:childTnLst>
                                    <p:set>
                                      <p:cBhvr>
                                        <p:cTn id="10" dur="1" fill="hold">
                                          <p:stCondLst>
                                            <p:cond delay="0"/>
                                          </p:stCondLst>
                                        </p:cTn>
                                        <p:tgtEl>
                                          <p:spTgt spid="31749"/>
                                        </p:tgtEl>
                                        <p:attrNameLst>
                                          <p:attrName>style.visibility</p:attrName>
                                        </p:attrNameLst>
                                      </p:cBhvr>
                                      <p:to>
                                        <p:strVal val="visible"/>
                                      </p:to>
                                    </p:set>
                                    <p:animEffect transition="in" filter="fade">
                                      <p:cBhvr>
                                        <p:cTn id="11" dur="500"/>
                                        <p:tgtEl>
                                          <p:spTgt spid="31749"/>
                                        </p:tgtEl>
                                      </p:cBhvr>
                                    </p:animEffect>
                                  </p:childTnLst>
                                </p:cTn>
                              </p:par>
                            </p:childTnLst>
                          </p:cTn>
                        </p:par>
                        <p:par>
                          <p:cTn id="12" fill="hold" nodeType="afterGroup">
                            <p:stCondLst>
                              <p:cond delay="5500"/>
                            </p:stCondLst>
                            <p:childTnLst>
                              <p:par>
                                <p:cTn id="13" presetID="10" presetClass="entr" presetSubtype="0" fill="hold" nodeType="afterEffect">
                                  <p:stCondLst>
                                    <p:cond delay="2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nodeType="afterGroup">
                            <p:stCondLst>
                              <p:cond delay="8500"/>
                            </p:stCondLst>
                            <p:childTnLst>
                              <p:par>
                                <p:cTn id="17" presetID="10" presetClass="entr" presetSubtype="0" fill="hold" nodeType="afterEffect">
                                  <p:stCondLst>
                                    <p:cond delay="2500"/>
                                  </p:stCondLst>
                                  <p:childTnLst>
                                    <p:set>
                                      <p:cBhvr>
                                        <p:cTn id="18" dur="1" fill="hold">
                                          <p:stCondLst>
                                            <p:cond delay="0"/>
                                          </p:stCondLst>
                                        </p:cTn>
                                        <p:tgtEl>
                                          <p:spTgt spid="31747"/>
                                        </p:tgtEl>
                                        <p:attrNameLst>
                                          <p:attrName>style.visibility</p:attrName>
                                        </p:attrNameLst>
                                      </p:cBhvr>
                                      <p:to>
                                        <p:strVal val="visible"/>
                                      </p:to>
                                    </p:set>
                                    <p:animEffect transition="in" filter="fade">
                                      <p:cBhvr>
                                        <p:cTn id="19" dur="500"/>
                                        <p:tgtEl>
                                          <p:spTgt spid="31747"/>
                                        </p:tgtEl>
                                      </p:cBhvr>
                                    </p:animEffect>
                                  </p:childTnLst>
                                </p:cTn>
                              </p:par>
                            </p:childTnLst>
                          </p:cTn>
                        </p:par>
                        <p:par>
                          <p:cTn id="20" fill="hold" nodeType="afterGroup">
                            <p:stCondLst>
                              <p:cond delay="11500"/>
                            </p:stCondLst>
                            <p:childTnLst>
                              <p:par>
                                <p:cTn id="21" presetID="10" presetClass="entr" presetSubtype="0" fill="hold" nodeType="afterEffect">
                                  <p:stCondLst>
                                    <p:cond delay="2500"/>
                                  </p:stCondLst>
                                  <p:childTnLst>
                                    <p:set>
                                      <p:cBhvr>
                                        <p:cTn id="22" dur="1" fill="hold">
                                          <p:stCondLst>
                                            <p:cond delay="0"/>
                                          </p:stCondLst>
                                        </p:cTn>
                                        <p:tgtEl>
                                          <p:spTgt spid="31750"/>
                                        </p:tgtEl>
                                        <p:attrNameLst>
                                          <p:attrName>style.visibility</p:attrName>
                                        </p:attrNameLst>
                                      </p:cBhvr>
                                      <p:to>
                                        <p:strVal val="visible"/>
                                      </p:to>
                                    </p:set>
                                    <p:animEffect transition="in" filter="fade">
                                      <p:cBhvr>
                                        <p:cTn id="23" dur="5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10 Mangrove tree planting 01">
            <a:extLst>
              <a:ext uri="{FF2B5EF4-FFF2-40B4-BE49-F238E27FC236}">
                <a16:creationId xmlns:a16="http://schemas.microsoft.com/office/drawing/2014/main" id="{5A29D6A9-AED0-4B6F-A9D8-FEF9625821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750" y="115888"/>
            <a:ext cx="11736388"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kstvak 2">
            <a:extLst>
              <a:ext uri="{FF2B5EF4-FFF2-40B4-BE49-F238E27FC236}">
                <a16:creationId xmlns:a16="http://schemas.microsoft.com/office/drawing/2014/main" id="{B8574B25-D744-4FD1-B54B-8AFC916A94AE}"/>
              </a:ext>
            </a:extLst>
          </p:cNvPr>
          <p:cNvSpPr txBox="1">
            <a:spLocks noChangeArrowheads="1"/>
          </p:cNvSpPr>
          <p:nvPr/>
        </p:nvSpPr>
        <p:spPr bwMode="auto">
          <a:xfrm>
            <a:off x="11280775" y="5924550"/>
            <a:ext cx="6477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nl-NL" sz="500">
                <a:solidFill>
                  <a:schemeClr val="bg1"/>
                </a:solidFill>
              </a:rPr>
              <a:t>Photo: IFRC</a:t>
            </a:r>
          </a:p>
        </p:txBody>
      </p:sp>
    </p:spTree>
  </p:cSld>
  <p:clrMapOvr>
    <a:masterClrMapping/>
  </p:clrMapOvr>
  <p:transition spd="med" advTm="3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159C47DF-1263-B14C-AEAC-3508916D34CF}"/>
              </a:ext>
            </a:extLst>
          </p:cNvPr>
          <p:cNvSpPr/>
          <p:nvPr/>
        </p:nvSpPr>
        <p:spPr>
          <a:xfrm>
            <a:off x="6096000" y="0"/>
            <a:ext cx="6096000" cy="6858000"/>
          </a:xfrm>
          <a:prstGeom prst="rect">
            <a:avLst/>
          </a:prstGeom>
          <a:solidFill>
            <a:srgbClr val="F17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 name="Text Box 3">
            <a:extLst>
              <a:ext uri="{FF2B5EF4-FFF2-40B4-BE49-F238E27FC236}">
                <a16:creationId xmlns:a16="http://schemas.microsoft.com/office/drawing/2014/main" id="{1436D599-A712-4845-B726-3156C2901A05}"/>
              </a:ext>
            </a:extLst>
          </p:cNvPr>
          <p:cNvSpPr txBox="1">
            <a:spLocks noChangeArrowheads="1"/>
          </p:cNvSpPr>
          <p:nvPr/>
        </p:nvSpPr>
        <p:spPr bwMode="auto">
          <a:xfrm>
            <a:off x="191344" y="1628800"/>
            <a:ext cx="5616624" cy="4401201"/>
          </a:xfrm>
          <a:prstGeom prst="rect">
            <a:avLst/>
          </a:prstGeom>
          <a:noFill/>
          <a:ln w="9525">
            <a:noFill/>
            <a:miter lim="800000"/>
            <a:headEnd/>
            <a:tailEnd/>
          </a:ln>
        </p:spPr>
        <p:txBody>
          <a:bodyPr wrap="square" lIns="91436" tIns="45718" rIns="91436" bIns="45718">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800100" indent="-3429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buClr>
                <a:srgbClr val="FF0000"/>
              </a:buClr>
              <a:buFont typeface="Arial" panose="020B0604020202020204" pitchFamily="34" charset="0"/>
              <a:buChar char="•"/>
              <a:defRPr/>
            </a:pPr>
            <a:r>
              <a:rPr lang="en-US" altLang="nl-NL" sz="2800" b="1" kern="0">
                <a:solidFill>
                  <a:schemeClr val="tx2">
                    <a:lumMod val="75000"/>
                    <a:lumOff val="25000"/>
                  </a:schemeClr>
                </a:solidFill>
                <a:latin typeface="Avenir Next" panose="020B0503020202020204" pitchFamily="34" charset="0"/>
                <a:ea typeface="MS PGothic" panose="020B0600070205080204" pitchFamily="34" charset="-128"/>
                <a:cs typeface="Calibri" panose="020F0502020204030204" pitchFamily="34" charset="0"/>
              </a:rPr>
              <a:t>200 million </a:t>
            </a:r>
            <a:r>
              <a:rPr lang="en-US" altLang="nl-NL" sz="2800" kern="0">
                <a:solidFill>
                  <a:schemeClr val="tx2">
                    <a:lumMod val="75000"/>
                    <a:lumOff val="25000"/>
                  </a:schemeClr>
                </a:solidFill>
                <a:latin typeface="Avenir Next" panose="020B0503020202020204" pitchFamily="34" charset="0"/>
                <a:ea typeface="MS PGothic" panose="020B0600070205080204" pitchFamily="34" charset="-128"/>
                <a:cs typeface="Calibri" panose="020F0502020204030204" pitchFamily="34" charset="0"/>
              </a:rPr>
              <a:t>people dependent of humanitarian assistance per year by 2050, compared by </a:t>
            </a:r>
            <a:r>
              <a:rPr lang="en-US" altLang="nl-NL" sz="2800" b="1" kern="0">
                <a:solidFill>
                  <a:schemeClr val="tx2">
                    <a:lumMod val="75000"/>
                    <a:lumOff val="25000"/>
                  </a:schemeClr>
                </a:solidFill>
                <a:latin typeface="Avenir Next" panose="020B0503020202020204" pitchFamily="34" charset="0"/>
                <a:ea typeface="MS PGothic" panose="020B0600070205080204" pitchFamily="34" charset="-128"/>
                <a:cs typeface="Calibri" panose="020F0502020204030204" pitchFamily="34" charset="0"/>
              </a:rPr>
              <a:t>108 million</a:t>
            </a:r>
            <a:r>
              <a:rPr lang="en-US" altLang="nl-NL" sz="2800" kern="0">
                <a:solidFill>
                  <a:schemeClr val="tx2">
                    <a:lumMod val="75000"/>
                    <a:lumOff val="25000"/>
                  </a:schemeClr>
                </a:solidFill>
                <a:latin typeface="Avenir Next" panose="020B0503020202020204" pitchFamily="34" charset="0"/>
                <a:ea typeface="MS PGothic" panose="020B0600070205080204" pitchFamily="34" charset="-128"/>
                <a:cs typeface="Calibri" panose="020F0502020204030204" pitchFamily="34" charset="0"/>
              </a:rPr>
              <a:t> today</a:t>
            </a:r>
          </a:p>
          <a:p>
            <a:pPr lvl="1" eaLnBrk="1" hangingPunct="1">
              <a:buClr>
                <a:srgbClr val="FF0000"/>
              </a:buClr>
              <a:buFont typeface="Arial" panose="020B0604020202020204" pitchFamily="34" charset="0"/>
              <a:buChar char="•"/>
              <a:defRPr/>
            </a:pPr>
            <a:r>
              <a:rPr lang="en-US" altLang="nl-NL" sz="2800" b="1" kern="0">
                <a:solidFill>
                  <a:schemeClr val="tx2">
                    <a:lumMod val="75000"/>
                    <a:lumOff val="25000"/>
                  </a:schemeClr>
                </a:solidFill>
                <a:latin typeface="Avenir Next" panose="020B0503020202020204" pitchFamily="34" charset="0"/>
                <a:ea typeface="MS PGothic" panose="020B0600070205080204" pitchFamily="34" charset="-128"/>
                <a:cs typeface="Calibri" panose="020F0502020204030204" pitchFamily="34" charset="0"/>
              </a:rPr>
              <a:t>20 billion </a:t>
            </a:r>
            <a:r>
              <a:rPr lang="en-US" altLang="nl-NL" sz="2800" kern="0">
                <a:solidFill>
                  <a:schemeClr val="tx2">
                    <a:lumMod val="75000"/>
                    <a:lumOff val="25000"/>
                  </a:schemeClr>
                </a:solidFill>
                <a:latin typeface="Avenir Next" panose="020B0503020202020204" pitchFamily="34" charset="0"/>
                <a:ea typeface="MS PGothic" panose="020B0600070205080204" pitchFamily="34" charset="-128"/>
                <a:cs typeface="Calibri" panose="020F0502020204030204" pitchFamily="34" charset="0"/>
              </a:rPr>
              <a:t>USD needed annually by 2030</a:t>
            </a:r>
          </a:p>
          <a:p>
            <a:pPr lvl="1" eaLnBrk="1" hangingPunct="1">
              <a:buClr>
                <a:srgbClr val="FF0000"/>
              </a:buClr>
              <a:buFont typeface="Arial" panose="020B0604020202020204" pitchFamily="34" charset="0"/>
              <a:buChar char="•"/>
              <a:defRPr/>
            </a:pPr>
            <a:r>
              <a:rPr lang="en-US" altLang="nl-NL" sz="2800" kern="0">
                <a:solidFill>
                  <a:schemeClr val="tx2">
                    <a:lumMod val="75000"/>
                    <a:lumOff val="25000"/>
                  </a:schemeClr>
                </a:solidFill>
                <a:latin typeface="Avenir Next" panose="020B0503020202020204" pitchFamily="34" charset="0"/>
                <a:ea typeface="MS PGothic" panose="020B0600070205080204" pitchFamily="34" charset="-128"/>
                <a:cs typeface="Calibri" panose="020F0502020204030204" pitchFamily="34" charset="0"/>
              </a:rPr>
              <a:t>We still have a chance to act!</a:t>
            </a:r>
          </a:p>
          <a:p>
            <a:pPr lvl="1" eaLnBrk="1" hangingPunct="1">
              <a:buClr>
                <a:srgbClr val="FF0000"/>
              </a:buClr>
              <a:buFont typeface="Arial" panose="020B0604020202020204" pitchFamily="34" charset="0"/>
              <a:buChar char="•"/>
              <a:defRPr/>
            </a:pPr>
            <a:endParaRPr lang="en-US" altLang="nl-NL" sz="2800">
              <a:solidFill>
                <a:schemeClr val="tx2"/>
              </a:solidFill>
              <a:latin typeface="Avenir Next" panose="020B0503020202020204" pitchFamily="34" charset="0"/>
            </a:endParaRPr>
          </a:p>
        </p:txBody>
      </p:sp>
      <p:pic>
        <p:nvPicPr>
          <p:cNvPr id="4" name="Afbeelding 3">
            <a:extLst>
              <a:ext uri="{FF2B5EF4-FFF2-40B4-BE49-F238E27FC236}">
                <a16:creationId xmlns:a16="http://schemas.microsoft.com/office/drawing/2014/main" id="{D12056D0-27ED-7B4B-A584-258867604A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8966" y="0"/>
            <a:ext cx="5185666" cy="6858000"/>
          </a:xfrm>
          <a:prstGeom prst="rect">
            <a:avLst/>
          </a:prstGeom>
        </p:spPr>
      </p:pic>
      <p:grpSp>
        <p:nvGrpSpPr>
          <p:cNvPr id="7" name="Groep 6">
            <a:extLst>
              <a:ext uri="{FF2B5EF4-FFF2-40B4-BE49-F238E27FC236}">
                <a16:creationId xmlns:a16="http://schemas.microsoft.com/office/drawing/2014/main" id="{71675ED2-5775-064B-863D-9CB450358177}"/>
              </a:ext>
            </a:extLst>
          </p:cNvPr>
          <p:cNvGrpSpPr>
            <a:grpSpLocks/>
          </p:cNvGrpSpPr>
          <p:nvPr/>
        </p:nvGrpSpPr>
        <p:grpSpPr bwMode="auto">
          <a:xfrm>
            <a:off x="74593" y="6087277"/>
            <a:ext cx="1885466" cy="692696"/>
            <a:chOff x="-216062" y="0"/>
            <a:chExt cx="2424186" cy="890270"/>
          </a:xfrm>
        </p:grpSpPr>
        <p:sp>
          <p:nvSpPr>
            <p:cNvPr id="8" name="Rechthoek 7">
              <a:extLst>
                <a:ext uri="{FF2B5EF4-FFF2-40B4-BE49-F238E27FC236}">
                  <a16:creationId xmlns:a16="http://schemas.microsoft.com/office/drawing/2014/main" id="{2A36F17D-6CAE-CF46-A203-FBD85C41E893}"/>
                </a:ext>
              </a:extLst>
            </p:cNvPr>
            <p:cNvSpPr/>
            <p:nvPr userDrawn="1"/>
          </p:nvSpPr>
          <p:spPr>
            <a:xfrm>
              <a:off x="-216062" y="0"/>
              <a:ext cx="2424186" cy="89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pic>
          <p:nvPicPr>
            <p:cNvPr id="9" name="Picture 2" descr="Afbeelding met object&#10;&#10;Automatisch gegenereerde beschrijving">
              <a:extLst>
                <a:ext uri="{FF2B5EF4-FFF2-40B4-BE49-F238E27FC236}">
                  <a16:creationId xmlns:a16="http://schemas.microsoft.com/office/drawing/2014/main" id="{4B3FD130-09A8-A049-9240-63C3CA4DFB46}"/>
                </a:ext>
              </a:extLst>
            </p:cNvPr>
            <p:cNvPicPr>
              <a:picLocks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73354" y="220762"/>
              <a:ext cx="1334770" cy="54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93EC4984-4D54-0645-BC83-7B72A6B9AC97}"/>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96706" y="93541"/>
              <a:ext cx="914400" cy="76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3231542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kstvak 2">
            <a:extLst>
              <a:ext uri="{FF2B5EF4-FFF2-40B4-BE49-F238E27FC236}">
                <a16:creationId xmlns:a16="http://schemas.microsoft.com/office/drawing/2014/main" id="{204B486D-3998-4186-A09D-6042BECE5B71}"/>
              </a:ext>
            </a:extLst>
          </p:cNvPr>
          <p:cNvSpPr txBox="1">
            <a:spLocks noChangeArrowheads="1"/>
          </p:cNvSpPr>
          <p:nvPr/>
        </p:nvSpPr>
        <p:spPr bwMode="auto">
          <a:xfrm>
            <a:off x="8399463" y="6221413"/>
            <a:ext cx="20383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nl-NL" altLang="nl-NL" sz="900"/>
              <a:t>Source: World Disaster Report 2018</a:t>
            </a:r>
          </a:p>
        </p:txBody>
      </p:sp>
      <p:pic>
        <p:nvPicPr>
          <p:cNvPr id="7171" name="Afbeelding 3">
            <a:extLst>
              <a:ext uri="{FF2B5EF4-FFF2-40B4-BE49-F238E27FC236}">
                <a16:creationId xmlns:a16="http://schemas.microsoft.com/office/drawing/2014/main" id="{759298B1-37D3-4FE5-BF0E-E44EC2D6655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5688" y="998538"/>
            <a:ext cx="9612312"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6">
            <a:extLst>
              <a:ext uri="{FF2B5EF4-FFF2-40B4-BE49-F238E27FC236}">
                <a16:creationId xmlns:a16="http://schemas.microsoft.com/office/drawing/2014/main" id="{780B615D-5B41-4850-B6BB-28C456830D94}"/>
              </a:ext>
            </a:extLst>
          </p:cNvPr>
          <p:cNvSpPr txBox="1">
            <a:spLocks noChangeArrowheads="1"/>
          </p:cNvSpPr>
          <p:nvPr/>
        </p:nvSpPr>
        <p:spPr bwMode="auto">
          <a:xfrm>
            <a:off x="839788" y="485775"/>
            <a:ext cx="173513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nl-NL" sz="2800" b="1">
                <a:latin typeface="+mn-lt"/>
              </a:rPr>
              <a:t>In 2018…</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3" name="Text Box 3">
            <a:extLst>
              <a:ext uri="{FF2B5EF4-FFF2-40B4-BE49-F238E27FC236}">
                <a16:creationId xmlns:a16="http://schemas.microsoft.com/office/drawing/2014/main" id="{7D47BEE2-7711-2142-A532-5B4EB5E29939}"/>
              </a:ext>
            </a:extLst>
          </p:cNvPr>
          <p:cNvSpPr txBox="1">
            <a:spLocks noChangeArrowheads="1"/>
          </p:cNvSpPr>
          <p:nvPr/>
        </p:nvSpPr>
        <p:spPr bwMode="auto">
          <a:xfrm>
            <a:off x="6699250" y="2060575"/>
            <a:ext cx="5473700" cy="2308225"/>
          </a:xfrm>
          <a:prstGeom prst="rect">
            <a:avLst/>
          </a:prstGeom>
          <a:noFill/>
          <a:ln w="9525">
            <a:noFill/>
            <a:miter lim="800000"/>
            <a:headEnd/>
            <a:tailEnd/>
          </a:ln>
        </p:spPr>
        <p:txBody>
          <a:bodyPr lIns="91436" tIns="45718" rIns="91436" bIns="45718">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800100" indent="-3429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buClr>
                <a:srgbClr val="FF0000"/>
              </a:buClr>
              <a:buFont typeface="Arial" panose="020B0604020202020204" pitchFamily="34" charset="0"/>
              <a:buChar char="•"/>
              <a:defRPr/>
            </a:pPr>
            <a:r>
              <a:rPr lang="en-US" altLang="nl-NL">
                <a:solidFill>
                  <a:schemeClr val="bg1"/>
                </a:solidFill>
                <a:latin typeface="+mn-lt"/>
              </a:rPr>
              <a:t>Shifting (rainy) seasons </a:t>
            </a:r>
          </a:p>
          <a:p>
            <a:pPr lvl="1" eaLnBrk="1" hangingPunct="1">
              <a:buClr>
                <a:srgbClr val="FF0000"/>
              </a:buClr>
              <a:buFont typeface="Arial" panose="020B0604020202020204" pitchFamily="34" charset="0"/>
              <a:buChar char="•"/>
              <a:defRPr/>
            </a:pPr>
            <a:r>
              <a:rPr lang="en-US" altLang="nl-NL">
                <a:solidFill>
                  <a:schemeClr val="bg1"/>
                </a:solidFill>
                <a:latin typeface="+mn-lt"/>
              </a:rPr>
              <a:t>(New types of) extreme events and increased climate variability</a:t>
            </a:r>
          </a:p>
          <a:p>
            <a:pPr lvl="1" eaLnBrk="1" hangingPunct="1">
              <a:buClr>
                <a:srgbClr val="FF0000"/>
              </a:buClr>
              <a:buFont typeface="Arial" panose="020B0604020202020204" pitchFamily="34" charset="0"/>
              <a:buChar char="•"/>
              <a:defRPr/>
            </a:pPr>
            <a:r>
              <a:rPr lang="en-US" altLang="nl-NL">
                <a:solidFill>
                  <a:schemeClr val="bg1"/>
                </a:solidFill>
                <a:latin typeface="+mn-lt"/>
              </a:rPr>
              <a:t>Health challenges – heat and water related</a:t>
            </a:r>
          </a:p>
          <a:p>
            <a:pPr lvl="1" eaLnBrk="1" hangingPunct="1">
              <a:buClr>
                <a:srgbClr val="FF0000"/>
              </a:buClr>
              <a:buFont typeface="Arial" panose="020B0604020202020204" pitchFamily="34" charset="0"/>
              <a:buChar char="•"/>
              <a:defRPr/>
            </a:pPr>
            <a:r>
              <a:rPr lang="en-US" altLang="nl-NL">
                <a:solidFill>
                  <a:schemeClr val="bg1"/>
                </a:solidFill>
                <a:latin typeface="+mn-lt"/>
              </a:rPr>
              <a:t>Food security and water</a:t>
            </a:r>
          </a:p>
        </p:txBody>
      </p:sp>
      <p:sp>
        <p:nvSpPr>
          <p:cNvPr id="9219" name="Text Box 6">
            <a:extLst>
              <a:ext uri="{FF2B5EF4-FFF2-40B4-BE49-F238E27FC236}">
                <a16:creationId xmlns:a16="http://schemas.microsoft.com/office/drawing/2014/main" id="{48535736-47E9-4A94-96D4-8494B0FC8F07}"/>
              </a:ext>
            </a:extLst>
          </p:cNvPr>
          <p:cNvSpPr txBox="1">
            <a:spLocks noChangeArrowheads="1"/>
          </p:cNvSpPr>
          <p:nvPr/>
        </p:nvSpPr>
        <p:spPr bwMode="auto">
          <a:xfrm>
            <a:off x="7391400" y="476250"/>
            <a:ext cx="33337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US" altLang="nl-NL" sz="2800" b="1">
                <a:latin typeface="Helvetica" panose="020B0604020202020204" pitchFamily="34" charset="0"/>
              </a:rPr>
              <a:t>Changing patterns</a:t>
            </a:r>
          </a:p>
        </p:txBody>
      </p:sp>
      <p:sp>
        <p:nvSpPr>
          <p:cNvPr id="9220" name="Rechthoek 9">
            <a:extLst>
              <a:ext uri="{FF2B5EF4-FFF2-40B4-BE49-F238E27FC236}">
                <a16:creationId xmlns:a16="http://schemas.microsoft.com/office/drawing/2014/main" id="{2E0D7430-69E9-4CCD-A99A-EBAE3900AB45}"/>
              </a:ext>
            </a:extLst>
          </p:cNvPr>
          <p:cNvSpPr>
            <a:spLocks noChangeArrowheads="1"/>
          </p:cNvSpPr>
          <p:nvPr/>
        </p:nvSpPr>
        <p:spPr bwMode="auto">
          <a:xfrm>
            <a:off x="3648075" y="6308725"/>
            <a:ext cx="1652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nl-NL" sz="800" i="1">
                <a:solidFill>
                  <a:schemeClr val="bg1"/>
                </a:solidFill>
              </a:rPr>
              <a:t>Photo: Michael Tsegaye</a:t>
            </a:r>
            <a:r>
              <a:rPr lang="en-GB" altLang="nl-NL" sz="800">
                <a:solidFill>
                  <a:schemeClr val="bg1"/>
                </a:solidFill>
              </a:rPr>
              <a:t>/IFRC</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3">
            <a:extLst>
              <a:ext uri="{FF2B5EF4-FFF2-40B4-BE49-F238E27FC236}">
                <a16:creationId xmlns:a16="http://schemas.microsoft.com/office/drawing/2014/main" id="{89FC463D-8DD6-4B36-B991-870316445763}"/>
              </a:ext>
            </a:extLst>
          </p:cNvPr>
          <p:cNvSpPr txBox="1">
            <a:spLocks noChangeArrowheads="1"/>
          </p:cNvSpPr>
          <p:nvPr/>
        </p:nvSpPr>
        <p:spPr bwMode="auto">
          <a:xfrm>
            <a:off x="2584450" y="2978150"/>
            <a:ext cx="4019550" cy="604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641350" indent="-2476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985838" indent="-1968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379538" indent="-1968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1774825" indent="-198438"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2320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6892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1464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6036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700" b="1">
                <a:solidFill>
                  <a:srgbClr val="FFFFFF"/>
                </a:solidFill>
              </a:rPr>
              <a:t>International conference 2007</a:t>
            </a:r>
          </a:p>
          <a:p>
            <a:pPr eaLnBrk="1" hangingPunct="1"/>
            <a:endParaRPr lang="en-US" altLang="en-US" sz="1700" b="1">
              <a:solidFill>
                <a:srgbClr val="FFFFFF"/>
              </a:solidFill>
            </a:endParaRPr>
          </a:p>
        </p:txBody>
      </p:sp>
      <p:sp>
        <p:nvSpPr>
          <p:cNvPr id="46096" name="Text Box 16">
            <a:extLst>
              <a:ext uri="{FF2B5EF4-FFF2-40B4-BE49-F238E27FC236}">
                <a16:creationId xmlns:a16="http://schemas.microsoft.com/office/drawing/2014/main" id="{CF021DF5-C6E7-40FF-B08B-536F0A73645C}"/>
              </a:ext>
            </a:extLst>
          </p:cNvPr>
          <p:cNvSpPr txBox="1">
            <a:spLocks noChangeArrowheads="1"/>
          </p:cNvSpPr>
          <p:nvPr/>
        </p:nvSpPr>
        <p:spPr bwMode="auto">
          <a:xfrm>
            <a:off x="234947" y="1288467"/>
            <a:ext cx="5324188" cy="5008424"/>
          </a:xfrm>
          <a:prstGeom prst="rect">
            <a:avLst/>
          </a:prstGeom>
          <a:solidFill>
            <a:srgbClr val="F2F2F2">
              <a:alpha val="9215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616" tIns="40360" rIns="77616" bIns="40360"/>
          <a:lstStyle>
            <a:lvl1pPr marL="177800" indent="-177800" defTabSz="38735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641350" indent="-247650" defTabSz="38735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985838" indent="-196850" defTabSz="38735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379538" indent="-196850" defTabSz="38735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1774825" indent="-198438" defTabSz="38735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2320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6892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1464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6036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marL="0" indent="0" eaLnBrk="1" hangingPunct="1"/>
            <a:r>
              <a:rPr lang="en-GB" altLang="en-US" sz="2200" b="1" dirty="0">
                <a:solidFill>
                  <a:srgbClr val="FF0000"/>
                </a:solidFill>
              </a:rPr>
              <a:t>2007</a:t>
            </a:r>
            <a:r>
              <a:rPr lang="en-GB" altLang="en-US" sz="2200" dirty="0">
                <a:solidFill>
                  <a:srgbClr val="000000"/>
                </a:solidFill>
              </a:rPr>
              <a:t> International Conference Resolution ‘</a:t>
            </a:r>
            <a:r>
              <a:rPr lang="en-GB" altLang="en-US" sz="2200" i="1" dirty="0">
                <a:solidFill>
                  <a:srgbClr val="000000"/>
                </a:solidFill>
              </a:rPr>
              <a:t>Together for Humanity</a:t>
            </a:r>
            <a:r>
              <a:rPr lang="en-GB" altLang="en-US" sz="2200" dirty="0">
                <a:solidFill>
                  <a:srgbClr val="000000"/>
                </a:solidFill>
              </a:rPr>
              <a:t>’:</a:t>
            </a:r>
          </a:p>
          <a:p>
            <a:pPr marL="0" indent="0" eaLnBrk="1" hangingPunct="1">
              <a:spcAft>
                <a:spcPts val="513"/>
              </a:spcAft>
              <a:buClr>
                <a:srgbClr val="000000"/>
              </a:buClr>
            </a:pPr>
            <a:endParaRPr lang="en-GB" altLang="en-US" sz="2000" dirty="0">
              <a:solidFill>
                <a:srgbClr val="000000"/>
              </a:solidFill>
            </a:endParaRPr>
          </a:p>
          <a:p>
            <a:pPr>
              <a:spcBef>
                <a:spcPts val="800"/>
              </a:spcBef>
              <a:spcAft>
                <a:spcPts val="0"/>
              </a:spcAft>
              <a:buClr>
                <a:srgbClr val="000000"/>
              </a:buClr>
            </a:pPr>
            <a:r>
              <a:rPr lang="en-GB" altLang="en-US" sz="1900" i="1" dirty="0">
                <a:latin typeface="+mn-lt"/>
                <a:ea typeface="Calibri" panose="020F0502020204030204" pitchFamily="34" charset="0"/>
              </a:rPr>
              <a:t>Commits to address climate change by:</a:t>
            </a:r>
          </a:p>
          <a:p>
            <a:pPr eaLnBrk="1" hangingPunct="1">
              <a:spcAft>
                <a:spcPts val="513"/>
              </a:spcAft>
              <a:buClr>
                <a:srgbClr val="000000"/>
              </a:buClr>
              <a:buFontTx/>
              <a:buChar char="•"/>
            </a:pPr>
            <a:r>
              <a:rPr lang="en-GB" altLang="en-US" sz="1900" dirty="0">
                <a:solidFill>
                  <a:srgbClr val="000000"/>
                </a:solidFill>
              </a:rPr>
              <a:t>raise awareness on climate change </a:t>
            </a:r>
          </a:p>
          <a:p>
            <a:pPr eaLnBrk="1" hangingPunct="1">
              <a:spcAft>
                <a:spcPts val="513"/>
              </a:spcAft>
              <a:buClr>
                <a:srgbClr val="000000"/>
              </a:buClr>
              <a:buFontTx/>
              <a:buChar char="•"/>
            </a:pPr>
            <a:r>
              <a:rPr lang="en-GB" altLang="en-US" sz="1900" dirty="0">
                <a:solidFill>
                  <a:srgbClr val="000000"/>
                </a:solidFill>
              </a:rPr>
              <a:t>provide humanitarian assistance</a:t>
            </a:r>
          </a:p>
          <a:p>
            <a:pPr eaLnBrk="1" hangingPunct="1">
              <a:spcAft>
                <a:spcPts val="513"/>
              </a:spcAft>
              <a:buClr>
                <a:srgbClr val="000000"/>
              </a:buClr>
              <a:buFontTx/>
              <a:buChar char="•"/>
            </a:pPr>
            <a:r>
              <a:rPr lang="en-GB" altLang="en-US" sz="1900" dirty="0">
                <a:solidFill>
                  <a:srgbClr val="000000"/>
                </a:solidFill>
              </a:rPr>
              <a:t>improve capacity to respond</a:t>
            </a:r>
          </a:p>
          <a:p>
            <a:pPr eaLnBrk="1" hangingPunct="1">
              <a:spcAft>
                <a:spcPts val="513"/>
              </a:spcAft>
              <a:buClr>
                <a:srgbClr val="000000"/>
              </a:buClr>
              <a:buFontTx/>
              <a:buChar char="•"/>
            </a:pPr>
            <a:r>
              <a:rPr lang="en-GB" altLang="en-US" sz="1900" dirty="0">
                <a:solidFill>
                  <a:srgbClr val="000000"/>
                </a:solidFill>
              </a:rPr>
              <a:t>decrease vulnerability of communities most strongly affected</a:t>
            </a:r>
          </a:p>
          <a:p>
            <a:pPr eaLnBrk="1" hangingPunct="1">
              <a:spcAft>
                <a:spcPts val="513"/>
              </a:spcAft>
              <a:buClr>
                <a:srgbClr val="000000"/>
              </a:buClr>
              <a:buFontTx/>
              <a:buChar char="•"/>
            </a:pPr>
            <a:r>
              <a:rPr lang="en-GB" altLang="en-US" sz="1900" dirty="0">
                <a:solidFill>
                  <a:srgbClr val="000000"/>
                </a:solidFill>
              </a:rPr>
              <a:t>integrate climate risk management into policies and plans</a:t>
            </a:r>
          </a:p>
          <a:p>
            <a:pPr eaLnBrk="1" hangingPunct="1">
              <a:spcAft>
                <a:spcPts val="513"/>
              </a:spcAft>
              <a:buClr>
                <a:srgbClr val="000000"/>
              </a:buClr>
              <a:buFontTx/>
              <a:buChar char="•"/>
            </a:pPr>
            <a:r>
              <a:rPr lang="en-GB" altLang="en-US" sz="1900" dirty="0">
                <a:solidFill>
                  <a:srgbClr val="000000"/>
                </a:solidFill>
              </a:rPr>
              <a:t>mobilise human and financial resources,</a:t>
            </a:r>
          </a:p>
          <a:p>
            <a:pPr eaLnBrk="1" hangingPunct="1">
              <a:spcAft>
                <a:spcPts val="513"/>
              </a:spcAft>
              <a:buClr>
                <a:srgbClr val="000000"/>
              </a:buClr>
              <a:buFontTx/>
              <a:buChar char="•"/>
            </a:pPr>
            <a:r>
              <a:rPr lang="en-GB" altLang="en-US" sz="1900" dirty="0">
                <a:solidFill>
                  <a:srgbClr val="000000"/>
                </a:solidFill>
              </a:rPr>
              <a:t>prioritize actions for the most vulnerable</a:t>
            </a:r>
          </a:p>
        </p:txBody>
      </p:sp>
      <p:sp>
        <p:nvSpPr>
          <p:cNvPr id="11269" name="Text Box 6">
            <a:extLst>
              <a:ext uri="{FF2B5EF4-FFF2-40B4-BE49-F238E27FC236}">
                <a16:creationId xmlns:a16="http://schemas.microsoft.com/office/drawing/2014/main" id="{C1B5ECDB-6C20-463F-B358-D68E16F2D8F0}"/>
              </a:ext>
            </a:extLst>
          </p:cNvPr>
          <p:cNvSpPr txBox="1">
            <a:spLocks noChangeArrowheads="1"/>
          </p:cNvSpPr>
          <p:nvPr/>
        </p:nvSpPr>
        <p:spPr bwMode="auto">
          <a:xfrm>
            <a:off x="554831" y="295275"/>
            <a:ext cx="7748587"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dirty="0"/>
              <a:t>The Red Cross Red Crescent commitments</a:t>
            </a:r>
          </a:p>
        </p:txBody>
      </p:sp>
      <p:sp>
        <p:nvSpPr>
          <p:cNvPr id="8" name="Text Box 16">
            <a:extLst>
              <a:ext uri="{FF2B5EF4-FFF2-40B4-BE49-F238E27FC236}">
                <a16:creationId xmlns:a16="http://schemas.microsoft.com/office/drawing/2014/main" id="{9663B85D-3FF6-43D6-8C4A-B5C7DF1A9DA1}"/>
              </a:ext>
            </a:extLst>
          </p:cNvPr>
          <p:cNvSpPr txBox="1">
            <a:spLocks noChangeArrowheads="1"/>
          </p:cNvSpPr>
          <p:nvPr/>
        </p:nvSpPr>
        <p:spPr bwMode="auto">
          <a:xfrm>
            <a:off x="5863356" y="1288467"/>
            <a:ext cx="6096579" cy="5008424"/>
          </a:xfrm>
          <a:prstGeom prst="rect">
            <a:avLst/>
          </a:prstGeom>
          <a:solidFill>
            <a:srgbClr val="F2F2F2">
              <a:alpha val="9215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616" tIns="40360" rIns="77616" bIns="40360"/>
          <a:lstStyle>
            <a:lvl1pPr marL="177800" indent="-177800" defTabSz="38735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641350" indent="-247650" defTabSz="38735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985838" indent="-196850" defTabSz="38735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379538" indent="-196850" defTabSz="38735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1774825" indent="-198438" defTabSz="38735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2320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6892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1464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6036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marL="0" indent="0" eaLnBrk="1" hangingPunct="1"/>
            <a:r>
              <a:rPr lang="en-GB" altLang="en-US" sz="2200" b="1" dirty="0">
                <a:solidFill>
                  <a:srgbClr val="FF0000"/>
                </a:solidFill>
              </a:rPr>
              <a:t>2019</a:t>
            </a:r>
            <a:r>
              <a:rPr lang="en-GB" altLang="en-US" sz="2200" dirty="0">
                <a:solidFill>
                  <a:srgbClr val="000000"/>
                </a:solidFill>
              </a:rPr>
              <a:t> International Conference Resolution ‘</a:t>
            </a:r>
            <a:r>
              <a:rPr lang="en-GB" altLang="en-US" sz="2200" i="1" dirty="0">
                <a:solidFill>
                  <a:srgbClr val="000000"/>
                </a:solidFill>
              </a:rPr>
              <a:t>Disaster laws and policies that leave no one behind</a:t>
            </a:r>
            <a:r>
              <a:rPr lang="en-GB" altLang="en-US" sz="2200" dirty="0">
                <a:solidFill>
                  <a:srgbClr val="000000"/>
                </a:solidFill>
              </a:rPr>
              <a:t>’</a:t>
            </a:r>
            <a:r>
              <a:rPr lang="en-GB" sz="2200" dirty="0">
                <a:latin typeface="+mn-lt"/>
                <a:ea typeface="Calibri" panose="020F0502020204030204" pitchFamily="34" charset="0"/>
              </a:rPr>
              <a:t>:</a:t>
            </a:r>
            <a:endParaRPr lang="en-GB" dirty="0">
              <a:latin typeface="+mn-lt"/>
              <a:ea typeface="Calibri" panose="020F0502020204030204" pitchFamily="34" charset="0"/>
            </a:endParaRPr>
          </a:p>
          <a:p>
            <a:pPr>
              <a:spcBef>
                <a:spcPts val="800"/>
              </a:spcBef>
              <a:spcAft>
                <a:spcPts val="0"/>
              </a:spcAft>
            </a:pPr>
            <a:r>
              <a:rPr lang="en-GB" sz="1900" i="1" dirty="0">
                <a:latin typeface="+mn-lt"/>
                <a:ea typeface="Calibri" panose="020F0502020204030204" pitchFamily="34" charset="0"/>
              </a:rPr>
              <a:t>Encourages States to</a:t>
            </a:r>
            <a:r>
              <a:rPr lang="en-GB" sz="1900" dirty="0">
                <a:latin typeface="+mn-lt"/>
                <a:ea typeface="Calibri" panose="020F0502020204030204" pitchFamily="34" charset="0"/>
              </a:rPr>
              <a:t>:</a:t>
            </a:r>
          </a:p>
          <a:p>
            <a:pPr lvl="0" eaLnBrk="1" hangingPunct="1">
              <a:spcAft>
                <a:spcPts val="513"/>
              </a:spcAft>
              <a:buClr>
                <a:srgbClr val="000000"/>
              </a:buClr>
              <a:buFontTx/>
              <a:buChar char="•"/>
            </a:pPr>
            <a:r>
              <a:rPr lang="en-GB" sz="1900" dirty="0">
                <a:solidFill>
                  <a:srgbClr val="000000"/>
                </a:solidFill>
              </a:rPr>
              <a:t>ensure an integrated approach to disaster risk management and adaptation to climate change</a:t>
            </a:r>
          </a:p>
          <a:p>
            <a:pPr lvl="0" eaLnBrk="1" hangingPunct="1">
              <a:spcAft>
                <a:spcPts val="513"/>
              </a:spcAft>
              <a:buClr>
                <a:srgbClr val="000000"/>
              </a:buClr>
              <a:buFontTx/>
              <a:buChar char="•"/>
            </a:pPr>
            <a:r>
              <a:rPr lang="en-GB" sz="1900" dirty="0">
                <a:solidFill>
                  <a:srgbClr val="000000"/>
                </a:solidFill>
              </a:rPr>
              <a:t>integrate innovative approaches to disaster risk management in their laws, policies, strategies and plans</a:t>
            </a:r>
          </a:p>
          <a:p>
            <a:pPr lvl="0" eaLnBrk="1" hangingPunct="1">
              <a:spcAft>
                <a:spcPts val="513"/>
              </a:spcAft>
              <a:buClr>
                <a:srgbClr val="000000"/>
              </a:buClr>
              <a:buFontTx/>
              <a:buChar char="•"/>
            </a:pPr>
            <a:r>
              <a:rPr lang="en-GB" sz="1900" dirty="0">
                <a:solidFill>
                  <a:srgbClr val="000000"/>
                </a:solidFill>
              </a:rPr>
              <a:t>guard against all forms of discrimination</a:t>
            </a:r>
          </a:p>
          <a:p>
            <a:pPr>
              <a:spcBef>
                <a:spcPts val="800"/>
              </a:spcBef>
              <a:spcAft>
                <a:spcPts val="0"/>
              </a:spcAft>
            </a:pPr>
            <a:r>
              <a:rPr lang="en-GB" sz="1900" i="1" dirty="0">
                <a:latin typeface="+mn-lt"/>
                <a:ea typeface="Calibri" panose="020F0502020204030204" pitchFamily="34" charset="0"/>
              </a:rPr>
              <a:t>Encourages National Societies to:</a:t>
            </a:r>
          </a:p>
          <a:p>
            <a:pPr eaLnBrk="1" hangingPunct="1">
              <a:spcAft>
                <a:spcPts val="513"/>
              </a:spcAft>
              <a:buClr>
                <a:srgbClr val="000000"/>
              </a:buClr>
              <a:buFontTx/>
              <a:buChar char="•"/>
            </a:pPr>
            <a:r>
              <a:rPr lang="en-GB" sz="1900" dirty="0">
                <a:solidFill>
                  <a:srgbClr val="000000"/>
                </a:solidFill>
              </a:rPr>
              <a:t>continue to support to their governments in the development and implementation of effective legal and policy frameworks relevant to disaster risk management and to climate change adaptation</a:t>
            </a:r>
          </a:p>
        </p:txBody>
      </p:sp>
      <p:pic>
        <p:nvPicPr>
          <p:cNvPr id="1026" name="Picture 2" descr="Delegates gather at the 33rd International Conference of the Red Cross and Red Crescent in Geneva from 9-12 December 2019.">
            <a:extLst>
              <a:ext uri="{FF2B5EF4-FFF2-40B4-BE49-F238E27FC236}">
                <a16:creationId xmlns:a16="http://schemas.microsoft.com/office/drawing/2014/main" id="{349B2099-8E68-46C9-A25E-344C3571168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863356" y="2493817"/>
            <a:ext cx="6093698" cy="37199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DBCDF8EC-FDFB-428D-B2FE-1EC800169D4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5126" y="2524989"/>
            <a:ext cx="5310481" cy="3564081"/>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9" name="Rectangle 22">
            <a:extLst>
              <a:ext uri="{FF2B5EF4-FFF2-40B4-BE49-F238E27FC236}">
                <a16:creationId xmlns:a16="http://schemas.microsoft.com/office/drawing/2014/main" id="{1D13428E-7E74-4163-B11D-BEFF851E7DA2}"/>
              </a:ext>
            </a:extLst>
          </p:cNvPr>
          <p:cNvSpPr>
            <a:spLocks noChangeArrowheads="1"/>
          </p:cNvSpPr>
          <p:nvPr/>
        </p:nvSpPr>
        <p:spPr bwMode="auto">
          <a:xfrm>
            <a:off x="6456362" y="1262063"/>
            <a:ext cx="4973638" cy="77790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a:lnSpc>
                <a:spcPct val="110000"/>
              </a:lnSpc>
            </a:pPr>
            <a:r>
              <a:rPr lang="en-US" altLang="nl-NL" sz="2100" b="1" dirty="0">
                <a:solidFill>
                  <a:srgbClr val="000000"/>
                </a:solidFill>
                <a:latin typeface="Helvetica" panose="020B0604020202020204" pitchFamily="34" charset="0"/>
              </a:rPr>
              <a:t>Climate Change </a:t>
            </a:r>
            <a:r>
              <a:rPr lang="en-US" altLang="nl-NL" sz="2100" b="1" i="1" dirty="0">
                <a:solidFill>
                  <a:srgbClr val="000000"/>
                </a:solidFill>
                <a:latin typeface="Helvetica" panose="020B0604020202020204" pitchFamily="34" charset="0"/>
              </a:rPr>
              <a:t>Adaptation</a:t>
            </a:r>
            <a:r>
              <a:rPr lang="en-US" altLang="nl-NL" sz="2100" b="1" dirty="0">
                <a:solidFill>
                  <a:srgbClr val="000000"/>
                </a:solidFill>
                <a:latin typeface="Helvetica" panose="020B0604020202020204" pitchFamily="34" charset="0"/>
              </a:rPr>
              <a:t>:</a:t>
            </a:r>
          </a:p>
          <a:p>
            <a:pPr>
              <a:lnSpc>
                <a:spcPct val="110000"/>
              </a:lnSpc>
            </a:pPr>
            <a:r>
              <a:rPr lang="en-US" altLang="nl-NL" sz="2100" dirty="0">
                <a:solidFill>
                  <a:srgbClr val="000000"/>
                </a:solidFill>
                <a:latin typeface="Helvetica" panose="020B0604020202020204" pitchFamily="34" charset="0"/>
              </a:rPr>
              <a:t>preparing for </a:t>
            </a:r>
            <a:r>
              <a:rPr lang="en-US" altLang="nl-NL" sz="2100" i="1" dirty="0">
                <a:solidFill>
                  <a:srgbClr val="000000"/>
                </a:solidFill>
                <a:latin typeface="Helvetica" panose="020B0604020202020204" pitchFamily="34" charset="0"/>
              </a:rPr>
              <a:t>managing</a:t>
            </a:r>
            <a:r>
              <a:rPr lang="en-US" altLang="nl-NL" sz="2100" dirty="0">
                <a:solidFill>
                  <a:srgbClr val="000000"/>
                </a:solidFill>
                <a:latin typeface="Helvetica" panose="020B0604020202020204" pitchFamily="34" charset="0"/>
              </a:rPr>
              <a:t> the changes</a:t>
            </a:r>
          </a:p>
        </p:txBody>
      </p:sp>
      <p:sp>
        <p:nvSpPr>
          <p:cNvPr id="47105" name="Text Box 1">
            <a:extLst>
              <a:ext uri="{FF2B5EF4-FFF2-40B4-BE49-F238E27FC236}">
                <a16:creationId xmlns:a16="http://schemas.microsoft.com/office/drawing/2014/main" id="{CB53EDA0-A6CA-4818-AF63-083849D7CF09}"/>
              </a:ext>
            </a:extLst>
          </p:cNvPr>
          <p:cNvSpPr txBox="1">
            <a:spLocks noChangeArrowheads="1"/>
          </p:cNvSpPr>
          <p:nvPr/>
        </p:nvSpPr>
        <p:spPr bwMode="auto">
          <a:xfrm>
            <a:off x="384465" y="4495080"/>
            <a:ext cx="11085091" cy="1454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616" tIns="40360" rIns="77616" bIns="4036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US" altLang="nl-NL" sz="1900" b="1" dirty="0">
                <a:solidFill>
                  <a:srgbClr val="000000"/>
                </a:solidFill>
                <a:latin typeface="Helvetica" panose="020B0604020202020204" pitchFamily="34" charset="0"/>
              </a:rPr>
              <a:t>IFRC Strategy 2030:</a:t>
            </a:r>
          </a:p>
          <a:p>
            <a:pPr eaLnBrk="1" hangingPunct="1"/>
            <a:r>
              <a:rPr lang="en-US" altLang="en-US" sz="1900" dirty="0">
                <a:solidFill>
                  <a:srgbClr val="000000"/>
                </a:solidFill>
                <a:latin typeface="Helvetica" panose="020B0604020202020204" pitchFamily="34" charset="0"/>
              </a:rPr>
              <a:t>“</a:t>
            </a:r>
            <a:r>
              <a:rPr lang="en-GB" sz="1900" dirty="0">
                <a:solidFill>
                  <a:srgbClr val="000000"/>
                </a:solidFill>
                <a:latin typeface="Calibri" panose="020F0502020204030204" pitchFamily="34" charset="0"/>
              </a:rPr>
              <a:t>We will </a:t>
            </a:r>
            <a:r>
              <a:rPr lang="en-GB" sz="1900" b="1" i="1" dirty="0">
                <a:solidFill>
                  <a:srgbClr val="000000"/>
                </a:solidFill>
                <a:latin typeface="Calibri" panose="020F0502020204030204" pitchFamily="34" charset="0"/>
              </a:rPr>
              <a:t>integrate climate risk management </a:t>
            </a:r>
            <a:r>
              <a:rPr lang="en-GB" sz="1900" dirty="0">
                <a:solidFill>
                  <a:srgbClr val="000000"/>
                </a:solidFill>
                <a:latin typeface="Calibri" panose="020F0502020204030204" pitchFamily="34" charset="0"/>
              </a:rPr>
              <a:t>– including </a:t>
            </a:r>
            <a:r>
              <a:rPr lang="en-GB" sz="1900" dirty="0">
                <a:solidFill>
                  <a:srgbClr val="FF0000"/>
                </a:solidFill>
                <a:latin typeface="Calibri" panose="020F0502020204030204" pitchFamily="34" charset="0"/>
              </a:rPr>
              <a:t>adaptation</a:t>
            </a:r>
            <a:r>
              <a:rPr lang="en-GB" sz="1900" dirty="0">
                <a:solidFill>
                  <a:srgbClr val="000000"/>
                </a:solidFill>
                <a:latin typeface="Calibri" panose="020F0502020204030204" pitchFamily="34" charset="0"/>
              </a:rPr>
              <a:t> and </a:t>
            </a:r>
            <a:r>
              <a:rPr lang="en-GB" sz="1900" dirty="0">
                <a:solidFill>
                  <a:srgbClr val="FF0000"/>
                </a:solidFill>
                <a:latin typeface="Calibri" panose="020F0502020204030204" pitchFamily="34" charset="0"/>
              </a:rPr>
              <a:t>mitigation</a:t>
            </a:r>
            <a:r>
              <a:rPr lang="en-GB" sz="1900" dirty="0">
                <a:solidFill>
                  <a:srgbClr val="000000"/>
                </a:solidFill>
                <a:latin typeface="Calibri" panose="020F0502020204030204" pitchFamily="34" charset="0"/>
              </a:rPr>
              <a:t> – across all of our programmes, operations and advocacy, and adopt better </a:t>
            </a:r>
            <a:r>
              <a:rPr lang="en-GB" sz="1900" b="1" i="1" dirty="0">
                <a:solidFill>
                  <a:srgbClr val="000000"/>
                </a:solidFill>
                <a:latin typeface="Calibri" panose="020F0502020204030204" pitchFamily="34" charset="0"/>
              </a:rPr>
              <a:t>environmental management </a:t>
            </a:r>
            <a:r>
              <a:rPr lang="en-GB" sz="1900" dirty="0">
                <a:solidFill>
                  <a:srgbClr val="000000"/>
                </a:solidFill>
                <a:latin typeface="Calibri" panose="020F0502020204030204" pitchFamily="34" charset="0"/>
              </a:rPr>
              <a:t>in our approaches to addressing exposure and vulnerability. </a:t>
            </a:r>
            <a:r>
              <a:rPr lang="en-US" altLang="en-US" sz="1900" dirty="0">
                <a:solidFill>
                  <a:srgbClr val="000000"/>
                </a:solidFill>
                <a:latin typeface="Helvetica" panose="020B0604020202020204" pitchFamily="34" charset="0"/>
              </a:rPr>
              <a:t>”</a:t>
            </a:r>
            <a:endParaRPr lang="en-US" altLang="nl-NL" sz="1900" dirty="0">
              <a:solidFill>
                <a:srgbClr val="000000"/>
              </a:solidFill>
              <a:latin typeface="Helvetica" panose="020B0604020202020204" pitchFamily="34" charset="0"/>
            </a:endParaRPr>
          </a:p>
        </p:txBody>
      </p:sp>
      <p:sp>
        <p:nvSpPr>
          <p:cNvPr id="15377" name="Rectangle 17">
            <a:extLst>
              <a:ext uri="{FF2B5EF4-FFF2-40B4-BE49-F238E27FC236}">
                <a16:creationId xmlns:a16="http://schemas.microsoft.com/office/drawing/2014/main" id="{EBC5A8AE-B765-46C8-A2E2-9C0ADE9B0B7C}"/>
              </a:ext>
            </a:extLst>
          </p:cNvPr>
          <p:cNvSpPr>
            <a:spLocks noChangeArrowheads="1"/>
          </p:cNvSpPr>
          <p:nvPr/>
        </p:nvSpPr>
        <p:spPr bwMode="auto">
          <a:xfrm>
            <a:off x="479425" y="1311943"/>
            <a:ext cx="5073651" cy="77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a:lnSpc>
                <a:spcPct val="110000"/>
              </a:lnSpc>
            </a:pPr>
            <a:r>
              <a:rPr lang="en-US" altLang="nl-NL" sz="2100" b="1" dirty="0">
                <a:solidFill>
                  <a:srgbClr val="000000"/>
                </a:solidFill>
                <a:latin typeface="Helvetica" panose="020B0604020202020204" pitchFamily="34" charset="0"/>
              </a:rPr>
              <a:t>Climate Change </a:t>
            </a:r>
            <a:r>
              <a:rPr lang="en-US" altLang="nl-NL" sz="2100" b="1" i="1" dirty="0">
                <a:solidFill>
                  <a:srgbClr val="000000"/>
                </a:solidFill>
                <a:latin typeface="Helvetica" panose="020B0604020202020204" pitchFamily="34" charset="0"/>
              </a:rPr>
              <a:t>Mitigation</a:t>
            </a:r>
            <a:r>
              <a:rPr lang="en-US" altLang="nl-NL" sz="2100" dirty="0">
                <a:solidFill>
                  <a:srgbClr val="000000"/>
                </a:solidFill>
                <a:latin typeface="Helvetica" panose="020B0604020202020204" pitchFamily="34" charset="0"/>
              </a:rPr>
              <a:t>:</a:t>
            </a:r>
          </a:p>
          <a:p>
            <a:pPr>
              <a:lnSpc>
                <a:spcPct val="110000"/>
              </a:lnSpc>
            </a:pPr>
            <a:r>
              <a:rPr lang="en-US" altLang="nl-NL" sz="2100" dirty="0">
                <a:solidFill>
                  <a:srgbClr val="000000"/>
                </a:solidFill>
                <a:latin typeface="Helvetica" panose="020B0604020202020204" pitchFamily="34" charset="0"/>
              </a:rPr>
              <a:t>tackling the </a:t>
            </a:r>
            <a:r>
              <a:rPr lang="en-US" altLang="nl-NL" sz="2100" i="1" dirty="0">
                <a:solidFill>
                  <a:srgbClr val="000000"/>
                </a:solidFill>
                <a:latin typeface="Helvetica" panose="020B0604020202020204" pitchFamily="34" charset="0"/>
              </a:rPr>
              <a:t>causes</a:t>
            </a:r>
            <a:r>
              <a:rPr lang="en-US" altLang="nl-NL" sz="2100" dirty="0">
                <a:solidFill>
                  <a:srgbClr val="000000"/>
                </a:solidFill>
                <a:latin typeface="Helvetica" panose="020B0604020202020204" pitchFamily="34" charset="0"/>
              </a:rPr>
              <a:t> of climate change</a:t>
            </a:r>
          </a:p>
        </p:txBody>
      </p:sp>
      <p:sp>
        <p:nvSpPr>
          <p:cNvPr id="15374" name="Rectangle 24">
            <a:extLst>
              <a:ext uri="{FF2B5EF4-FFF2-40B4-BE49-F238E27FC236}">
                <a16:creationId xmlns:a16="http://schemas.microsoft.com/office/drawing/2014/main" id="{D9E54523-0736-471C-AD9E-354F2AF60E93}"/>
              </a:ext>
            </a:extLst>
          </p:cNvPr>
          <p:cNvSpPr>
            <a:spLocks noChangeArrowheads="1"/>
          </p:cNvSpPr>
          <p:nvPr/>
        </p:nvSpPr>
        <p:spPr bwMode="auto">
          <a:xfrm>
            <a:off x="6246524" y="1157576"/>
            <a:ext cx="5796539" cy="2998787"/>
          </a:xfrm>
          <a:prstGeom prst="rect">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l-NL" altLang="nl-NL" sz="2400" b="1">
              <a:latin typeface="Helvetica" panose="020B0604020202020204" pitchFamily="34" charset="0"/>
            </a:endParaRPr>
          </a:p>
        </p:txBody>
      </p:sp>
      <p:sp>
        <p:nvSpPr>
          <p:cNvPr id="15368" name="Text Box 6">
            <a:extLst>
              <a:ext uri="{FF2B5EF4-FFF2-40B4-BE49-F238E27FC236}">
                <a16:creationId xmlns:a16="http://schemas.microsoft.com/office/drawing/2014/main" id="{461F4C06-6B32-40DF-9133-9D8CFAE488B6}"/>
              </a:ext>
            </a:extLst>
          </p:cNvPr>
          <p:cNvSpPr txBox="1">
            <a:spLocks noChangeArrowheads="1"/>
          </p:cNvSpPr>
          <p:nvPr/>
        </p:nvSpPr>
        <p:spPr bwMode="auto">
          <a:xfrm>
            <a:off x="479425" y="374649"/>
            <a:ext cx="7847379" cy="51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dirty="0"/>
              <a:t>Climate change - ‘m</a:t>
            </a:r>
            <a:r>
              <a:rPr lang="en-US" altLang="nl-NL" sz="2800" b="1" dirty="0"/>
              <a:t>itigation</a:t>
            </a:r>
            <a:r>
              <a:rPr lang="en-US" altLang="en-US" sz="2800" b="1" dirty="0"/>
              <a:t>’</a:t>
            </a:r>
            <a:r>
              <a:rPr lang="en-US" altLang="nl-NL" sz="2800" b="1" dirty="0"/>
              <a:t> and </a:t>
            </a:r>
            <a:r>
              <a:rPr lang="en-US" altLang="en-US" sz="2800" b="1" dirty="0"/>
              <a:t>‘</a:t>
            </a:r>
            <a:r>
              <a:rPr lang="en-US" altLang="nl-NL" sz="2800" b="1" dirty="0"/>
              <a:t>adaptation</a:t>
            </a:r>
            <a:r>
              <a:rPr lang="en-US" altLang="en-US" sz="2800" b="1" dirty="0"/>
              <a:t>’</a:t>
            </a:r>
            <a:endParaRPr lang="en-US" altLang="nl-NL" sz="2800" b="1" dirty="0"/>
          </a:p>
        </p:txBody>
      </p:sp>
      <p:grpSp>
        <p:nvGrpSpPr>
          <p:cNvPr id="20" name="Group 19">
            <a:extLst>
              <a:ext uri="{FF2B5EF4-FFF2-40B4-BE49-F238E27FC236}">
                <a16:creationId xmlns:a16="http://schemas.microsoft.com/office/drawing/2014/main" id="{08688855-8060-416D-B742-5CFCE50238B3}"/>
              </a:ext>
            </a:extLst>
          </p:cNvPr>
          <p:cNvGrpSpPr/>
          <p:nvPr/>
        </p:nvGrpSpPr>
        <p:grpSpPr>
          <a:xfrm>
            <a:off x="6577921" y="2102400"/>
            <a:ext cx="2474661" cy="1864800"/>
            <a:chOff x="6577921" y="2102400"/>
            <a:chExt cx="2474661" cy="1864800"/>
          </a:xfrm>
        </p:grpSpPr>
        <p:pic>
          <p:nvPicPr>
            <p:cNvPr id="15363" name="Picture 21">
              <a:extLst>
                <a:ext uri="{FF2B5EF4-FFF2-40B4-BE49-F238E27FC236}">
                  <a16:creationId xmlns:a16="http://schemas.microsoft.com/office/drawing/2014/main" id="{3E17A2D7-D1A5-4950-B488-4183BC58F1FA}"/>
                </a:ext>
              </a:extLst>
            </p:cNvPr>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77921" y="2102400"/>
              <a:ext cx="2412000" cy="186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kstvak 20">
              <a:extLst>
                <a:ext uri="{FF2B5EF4-FFF2-40B4-BE49-F238E27FC236}">
                  <a16:creationId xmlns:a16="http://schemas.microsoft.com/office/drawing/2014/main" id="{7958EA0A-4622-49A6-82FF-F74C00239083}"/>
                </a:ext>
              </a:extLst>
            </p:cNvPr>
            <p:cNvSpPr txBox="1">
              <a:spLocks noChangeArrowheads="1"/>
            </p:cNvSpPr>
            <p:nvPr/>
          </p:nvSpPr>
          <p:spPr bwMode="auto">
            <a:xfrm>
              <a:off x="8489373" y="3775774"/>
              <a:ext cx="56320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nl-NL" sz="500" dirty="0">
                  <a:solidFill>
                    <a:schemeClr val="bg1"/>
                  </a:solidFill>
                </a:rPr>
                <a:t>Photos: IFRC</a:t>
              </a:r>
            </a:p>
          </p:txBody>
        </p:sp>
      </p:grpSp>
      <p:sp>
        <p:nvSpPr>
          <p:cNvPr id="15372" name="Rectangle 24">
            <a:extLst>
              <a:ext uri="{FF2B5EF4-FFF2-40B4-BE49-F238E27FC236}">
                <a16:creationId xmlns:a16="http://schemas.microsoft.com/office/drawing/2014/main" id="{A658230E-24AC-45A8-8FD6-718AAD78F738}"/>
              </a:ext>
            </a:extLst>
          </p:cNvPr>
          <p:cNvSpPr>
            <a:spLocks noChangeArrowheads="1"/>
          </p:cNvSpPr>
          <p:nvPr/>
        </p:nvSpPr>
        <p:spPr bwMode="auto">
          <a:xfrm>
            <a:off x="322119" y="1157578"/>
            <a:ext cx="5528759" cy="2998786"/>
          </a:xfrm>
          <a:prstGeom prst="rect">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l-NL" altLang="nl-NL" sz="2400" b="1">
              <a:latin typeface="Helvetica" panose="020B0604020202020204" pitchFamily="34" charset="0"/>
            </a:endParaRPr>
          </a:p>
        </p:txBody>
      </p:sp>
      <p:pic>
        <p:nvPicPr>
          <p:cNvPr id="11" name="Picture 10">
            <a:extLst>
              <a:ext uri="{FF2B5EF4-FFF2-40B4-BE49-F238E27FC236}">
                <a16:creationId xmlns:a16="http://schemas.microsoft.com/office/drawing/2014/main" id="{3FB67DE1-1AF4-48F4-8978-40CA2F4F39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13148" y="2100823"/>
            <a:ext cx="2411763" cy="1863548"/>
          </a:xfrm>
          <a:prstGeom prst="rect">
            <a:avLst/>
          </a:prstGeom>
        </p:spPr>
      </p:pic>
      <p:pic>
        <p:nvPicPr>
          <p:cNvPr id="17" name="Picture 16">
            <a:extLst>
              <a:ext uri="{FF2B5EF4-FFF2-40B4-BE49-F238E27FC236}">
                <a16:creationId xmlns:a16="http://schemas.microsoft.com/office/drawing/2014/main" id="{BFEFDAB3-4A96-4599-AEF7-2363910D2A6A}"/>
              </a:ext>
            </a:extLst>
          </p:cNvPr>
          <p:cNvPicPr preferRelativeResize="0">
            <a:picLocks/>
          </p:cNvPicPr>
          <p:nvPr/>
        </p:nvPicPr>
        <p:blipFill>
          <a:blip r:embed="rId5" cstate="print">
            <a:extLst>
              <a:ext uri="{28A0092B-C50C-407E-A947-70E740481C1C}">
                <a14:useLocalDpi xmlns:a14="http://schemas.microsoft.com/office/drawing/2010/main"/>
              </a:ext>
            </a:extLst>
          </a:blip>
          <a:stretch>
            <a:fillRect/>
          </a:stretch>
        </p:blipFill>
        <p:spPr>
          <a:xfrm>
            <a:off x="9152517" y="2102400"/>
            <a:ext cx="2412000" cy="1864800"/>
          </a:xfrm>
          <a:prstGeom prst="rect">
            <a:avLst/>
          </a:prstGeom>
        </p:spPr>
      </p:pic>
      <p:grpSp>
        <p:nvGrpSpPr>
          <p:cNvPr id="19" name="Group 18">
            <a:extLst>
              <a:ext uri="{FF2B5EF4-FFF2-40B4-BE49-F238E27FC236}">
                <a16:creationId xmlns:a16="http://schemas.microsoft.com/office/drawing/2014/main" id="{10653FB9-49BE-4D1A-AD3E-EBC586BA8C21}"/>
              </a:ext>
            </a:extLst>
          </p:cNvPr>
          <p:cNvGrpSpPr/>
          <p:nvPr/>
        </p:nvGrpSpPr>
        <p:grpSpPr>
          <a:xfrm>
            <a:off x="536868" y="2102400"/>
            <a:ext cx="2466343" cy="1891141"/>
            <a:chOff x="536868" y="2102400"/>
            <a:chExt cx="2466343" cy="1891141"/>
          </a:xfrm>
        </p:grpSpPr>
        <p:pic>
          <p:nvPicPr>
            <p:cNvPr id="13" name="Picture 12">
              <a:extLst>
                <a:ext uri="{FF2B5EF4-FFF2-40B4-BE49-F238E27FC236}">
                  <a16:creationId xmlns:a16="http://schemas.microsoft.com/office/drawing/2014/main" id="{899A02F8-E13B-4F8B-B02E-2B276D4B74AE}"/>
                </a:ext>
              </a:extLst>
            </p:cNvPr>
            <p:cNvPicPr preferRelativeResize="0">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1211" y="2102400"/>
              <a:ext cx="2412000" cy="1871237"/>
            </a:xfrm>
            <a:prstGeom prst="rect">
              <a:avLst/>
            </a:prstGeom>
          </p:spPr>
        </p:pic>
        <p:sp>
          <p:nvSpPr>
            <p:cNvPr id="32" name="Tekstvak 20">
              <a:extLst>
                <a:ext uri="{FF2B5EF4-FFF2-40B4-BE49-F238E27FC236}">
                  <a16:creationId xmlns:a16="http://schemas.microsoft.com/office/drawing/2014/main" id="{52350DC9-89FC-49A5-812B-FF30682775B9}"/>
                </a:ext>
              </a:extLst>
            </p:cNvPr>
            <p:cNvSpPr txBox="1">
              <a:spLocks noChangeArrowheads="1"/>
            </p:cNvSpPr>
            <p:nvPr/>
          </p:nvSpPr>
          <p:spPr bwMode="auto">
            <a:xfrm>
              <a:off x="536868" y="3824264"/>
              <a:ext cx="86590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nl-NL" sz="500" dirty="0">
                  <a:solidFill>
                    <a:schemeClr val="bg1"/>
                  </a:solidFill>
                </a:rPr>
                <a:t>Photos:  Climate Centre</a:t>
              </a:r>
            </a:p>
          </p:txBody>
        </p:sp>
      </p:grpSp>
      <p:sp>
        <p:nvSpPr>
          <p:cNvPr id="15373" name="Text Box 25">
            <a:extLst>
              <a:ext uri="{FF2B5EF4-FFF2-40B4-BE49-F238E27FC236}">
                <a16:creationId xmlns:a16="http://schemas.microsoft.com/office/drawing/2014/main" id="{431CE89C-E6DF-4E9B-99D8-D99B42C7495E}"/>
              </a:ext>
            </a:extLst>
          </p:cNvPr>
          <p:cNvSpPr txBox="1">
            <a:spLocks noChangeArrowheads="1"/>
          </p:cNvSpPr>
          <p:nvPr/>
        </p:nvSpPr>
        <p:spPr bwMode="auto">
          <a:xfrm rot="20708656">
            <a:off x="2301890" y="2852288"/>
            <a:ext cx="3308985" cy="859576"/>
          </a:xfrm>
          <a:prstGeom prst="rect">
            <a:avLst/>
          </a:prstGeom>
          <a:solidFill>
            <a:srgbClr val="FF0000">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68288" indent="-2667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1pPr>
            <a:lvl2pPr marL="742950" indent="-28575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2pPr>
            <a:lvl3pPr marL="1143000" indent="-2286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3pPr>
            <a:lvl4pPr marL="1600200" indent="-2286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4pPr>
            <a:lvl5pPr marL="2057400" indent="-2286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9pPr>
          </a:lstStyle>
          <a:p>
            <a:pPr eaLnBrk="1" hangingPunct="1"/>
            <a:r>
              <a:rPr lang="sv-SE" altLang="nl-NL" sz="2100" dirty="0" err="1">
                <a:solidFill>
                  <a:srgbClr val="FFFFFF"/>
                </a:solidFill>
                <a:latin typeface="Helvetica" panose="020B0604020202020204" pitchFamily="34" charset="0"/>
              </a:rPr>
              <a:t>We</a:t>
            </a:r>
            <a:r>
              <a:rPr lang="sv-SE" altLang="nl-NL" sz="2100" dirty="0">
                <a:solidFill>
                  <a:srgbClr val="FFFFFF"/>
                </a:solidFill>
                <a:latin typeface="Helvetica" panose="020B0604020202020204" pitchFamily="34" charset="0"/>
              </a:rPr>
              <a:t> all must </a:t>
            </a:r>
            <a:r>
              <a:rPr lang="sv-SE" altLang="nl-NL" sz="2100" dirty="0" err="1">
                <a:solidFill>
                  <a:srgbClr val="FFFFFF"/>
                </a:solidFill>
                <a:latin typeface="Helvetica" panose="020B0604020202020204" pitchFamily="34" charset="0"/>
              </a:rPr>
              <a:t>contribute</a:t>
            </a:r>
            <a:r>
              <a:rPr lang="sv-SE" altLang="nl-NL" sz="2100" dirty="0">
                <a:solidFill>
                  <a:srgbClr val="FFFFFF"/>
                </a:solidFill>
                <a:latin typeface="Helvetica" panose="020B0604020202020204" pitchFamily="34" charset="0"/>
              </a:rPr>
              <a:t> to stop </a:t>
            </a:r>
            <a:r>
              <a:rPr lang="sv-SE" altLang="nl-NL" sz="2100" dirty="0" err="1">
                <a:solidFill>
                  <a:srgbClr val="FFFFFF"/>
                </a:solidFill>
                <a:latin typeface="Helvetica" panose="020B0604020202020204" pitchFamily="34" charset="0"/>
              </a:rPr>
              <a:t>further</a:t>
            </a:r>
            <a:r>
              <a:rPr lang="sv-SE" altLang="nl-NL" sz="2100" dirty="0">
                <a:solidFill>
                  <a:srgbClr val="FFFFFF"/>
                </a:solidFill>
                <a:latin typeface="Helvetica" panose="020B0604020202020204" pitchFamily="34" charset="0"/>
              </a:rPr>
              <a:t> </a:t>
            </a:r>
            <a:r>
              <a:rPr lang="sv-SE" altLang="nl-NL" sz="2100" dirty="0" err="1">
                <a:solidFill>
                  <a:srgbClr val="FFFFFF"/>
                </a:solidFill>
                <a:latin typeface="Helvetica" panose="020B0604020202020204" pitchFamily="34" charset="0"/>
              </a:rPr>
              <a:t>warming</a:t>
            </a:r>
            <a:endParaRPr lang="sv-SE" altLang="nl-NL" sz="2100" dirty="0">
              <a:solidFill>
                <a:srgbClr val="FFFFFF"/>
              </a:solidFill>
              <a:latin typeface="Helvetica" panose="020B0604020202020204" pitchFamily="34" charset="0"/>
            </a:endParaRPr>
          </a:p>
        </p:txBody>
      </p:sp>
      <p:sp>
        <p:nvSpPr>
          <p:cNvPr id="15375" name="Text Box 25">
            <a:extLst>
              <a:ext uri="{FF2B5EF4-FFF2-40B4-BE49-F238E27FC236}">
                <a16:creationId xmlns:a16="http://schemas.microsoft.com/office/drawing/2014/main" id="{73C7D9AF-DAB2-4FF6-82A2-02BA159473A5}"/>
              </a:ext>
            </a:extLst>
          </p:cNvPr>
          <p:cNvSpPr txBox="1">
            <a:spLocks noChangeArrowheads="1"/>
          </p:cNvSpPr>
          <p:nvPr/>
        </p:nvSpPr>
        <p:spPr bwMode="auto">
          <a:xfrm rot="696863">
            <a:off x="9446663" y="2230239"/>
            <a:ext cx="2430145" cy="843454"/>
          </a:xfrm>
          <a:prstGeom prst="rect">
            <a:avLst/>
          </a:prstGeom>
          <a:solidFill>
            <a:srgbClr val="FF0000">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68288" indent="-2667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1pPr>
            <a:lvl2pPr marL="742950" indent="-28575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2pPr>
            <a:lvl3pPr marL="1143000" indent="-2286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3pPr>
            <a:lvl4pPr marL="1600200" indent="-2286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4pPr>
            <a:lvl5pPr marL="2057400" indent="-2286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9pPr>
          </a:lstStyle>
          <a:p>
            <a:pPr eaLnBrk="1" hangingPunct="1"/>
            <a:r>
              <a:rPr lang="sv-SE" altLang="nl-NL" sz="2100" b="1" i="1" dirty="0">
                <a:solidFill>
                  <a:srgbClr val="FFFFFF"/>
                </a:solidFill>
                <a:latin typeface="Helvetica" panose="020B0604020202020204" pitchFamily="34" charset="0"/>
              </a:rPr>
              <a:t>Main</a:t>
            </a:r>
            <a:r>
              <a:rPr lang="sv-SE" altLang="nl-NL" sz="2100" dirty="0">
                <a:solidFill>
                  <a:srgbClr val="FFFFFF"/>
                </a:solidFill>
                <a:latin typeface="Helvetica" panose="020B0604020202020204" pitchFamily="34" charset="0"/>
              </a:rPr>
              <a:t> focus for </a:t>
            </a:r>
            <a:r>
              <a:rPr lang="sv-SE" altLang="nl-NL" sz="2100" dirty="0" err="1">
                <a:solidFill>
                  <a:srgbClr val="FFFFFF"/>
                </a:solidFill>
                <a:latin typeface="Helvetica" panose="020B0604020202020204" pitchFamily="34" charset="0"/>
              </a:rPr>
              <a:t>our</a:t>
            </a:r>
            <a:endParaRPr lang="sv-SE" altLang="nl-NL" sz="2100" dirty="0">
              <a:solidFill>
                <a:srgbClr val="FFFFFF"/>
              </a:solidFill>
              <a:latin typeface="Helvetica" panose="020B0604020202020204" pitchFamily="34" charset="0"/>
            </a:endParaRPr>
          </a:p>
          <a:p>
            <a:pPr eaLnBrk="1" hangingPunct="1"/>
            <a:r>
              <a:rPr lang="sv-SE" altLang="nl-NL" sz="2100" dirty="0" err="1">
                <a:solidFill>
                  <a:srgbClr val="FFFFFF"/>
                </a:solidFill>
                <a:latin typeface="Helvetica" panose="020B0604020202020204" pitchFamily="34" charset="0"/>
              </a:rPr>
              <a:t>humanitarian</a:t>
            </a:r>
            <a:r>
              <a:rPr lang="sv-SE" altLang="nl-NL" sz="2100" dirty="0">
                <a:solidFill>
                  <a:srgbClr val="FFFFFF"/>
                </a:solidFill>
                <a:latin typeface="Helvetica" panose="020B0604020202020204" pitchFamily="34" charset="0"/>
              </a:rPr>
              <a:t> </a:t>
            </a:r>
            <a:r>
              <a:rPr lang="sv-SE" altLang="nl-NL" sz="2100" dirty="0" err="1">
                <a:solidFill>
                  <a:srgbClr val="FFFFFF"/>
                </a:solidFill>
                <a:latin typeface="Helvetica" panose="020B0604020202020204" pitchFamily="34" charset="0"/>
              </a:rPr>
              <a:t>work</a:t>
            </a:r>
            <a:endParaRPr lang="sv-SE" altLang="nl-NL" sz="2100" dirty="0">
              <a:solidFill>
                <a:srgbClr val="FFFFFF"/>
              </a:solidFill>
              <a:latin typeface="Helvetica" panose="020B0604020202020204" pitchFamily="34" charset="0"/>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Rechte verbindingslijn 16">
            <a:extLst>
              <a:ext uri="{FF2B5EF4-FFF2-40B4-BE49-F238E27FC236}">
                <a16:creationId xmlns:a16="http://schemas.microsoft.com/office/drawing/2014/main" id="{367BBF8A-4489-6449-9C3D-357F875E5132}"/>
              </a:ext>
            </a:extLst>
          </p:cNvPr>
          <p:cNvCxnSpPr/>
          <p:nvPr/>
        </p:nvCxnSpPr>
        <p:spPr>
          <a:xfrm>
            <a:off x="3215680" y="2276872"/>
            <a:ext cx="43924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D76F70FA-A894-A545-A380-50293F6D907E}"/>
              </a:ext>
            </a:extLst>
          </p:cNvPr>
          <p:cNvSpPr txBox="1">
            <a:spLocks/>
          </p:cNvSpPr>
          <p:nvPr/>
        </p:nvSpPr>
        <p:spPr>
          <a:xfrm>
            <a:off x="530272" y="174222"/>
            <a:ext cx="10515600" cy="7326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r>
              <a:rPr lang="en-GB" sz="3200" b="1" kern="0" dirty="0">
                <a:latin typeface="Avenir Next Demi Bold" panose="020B0503020202020204" pitchFamily="34" charset="0"/>
              </a:rPr>
              <a:t>Movement ambitions on climate</a:t>
            </a:r>
          </a:p>
        </p:txBody>
      </p:sp>
      <p:sp>
        <p:nvSpPr>
          <p:cNvPr id="11" name="AutoShape 11">
            <a:extLst>
              <a:ext uri="{FF2B5EF4-FFF2-40B4-BE49-F238E27FC236}">
                <a16:creationId xmlns:a16="http://schemas.microsoft.com/office/drawing/2014/main" id="{2908A17A-50EB-A44E-8DC9-A0A60FDFA0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7" name="Group 6">
            <a:extLst>
              <a:ext uri="{FF2B5EF4-FFF2-40B4-BE49-F238E27FC236}">
                <a16:creationId xmlns:a16="http://schemas.microsoft.com/office/drawing/2014/main" id="{F0227AD6-BA71-4C3E-92BB-BEEBDABBB1FE}"/>
              </a:ext>
            </a:extLst>
          </p:cNvPr>
          <p:cNvGrpSpPr/>
          <p:nvPr/>
        </p:nvGrpSpPr>
        <p:grpSpPr>
          <a:xfrm>
            <a:off x="187241" y="959493"/>
            <a:ext cx="9091634" cy="5229200"/>
            <a:chOff x="187241" y="959493"/>
            <a:chExt cx="9091634" cy="5229200"/>
          </a:xfrm>
        </p:grpSpPr>
        <p:grpSp>
          <p:nvGrpSpPr>
            <p:cNvPr id="6" name="Group 5">
              <a:extLst>
                <a:ext uri="{FF2B5EF4-FFF2-40B4-BE49-F238E27FC236}">
                  <a16:creationId xmlns:a16="http://schemas.microsoft.com/office/drawing/2014/main" id="{22DF7904-5CE8-4CC6-A16F-AACDCB89E83C}"/>
                </a:ext>
              </a:extLst>
            </p:cNvPr>
            <p:cNvGrpSpPr/>
            <p:nvPr/>
          </p:nvGrpSpPr>
          <p:grpSpPr>
            <a:xfrm>
              <a:off x="187241" y="959493"/>
              <a:ext cx="9091634" cy="5229200"/>
              <a:chOff x="130679" y="1628800"/>
              <a:chExt cx="9091634" cy="5229200"/>
            </a:xfrm>
          </p:grpSpPr>
          <p:grpSp>
            <p:nvGrpSpPr>
              <p:cNvPr id="5" name="Group 4">
                <a:extLst>
                  <a:ext uri="{FF2B5EF4-FFF2-40B4-BE49-F238E27FC236}">
                    <a16:creationId xmlns:a16="http://schemas.microsoft.com/office/drawing/2014/main" id="{A0EFF0D3-41A2-4D2C-BCD0-5E503DEDD61E}"/>
                  </a:ext>
                </a:extLst>
              </p:cNvPr>
              <p:cNvGrpSpPr/>
              <p:nvPr/>
            </p:nvGrpSpPr>
            <p:grpSpPr>
              <a:xfrm>
                <a:off x="130679" y="1628800"/>
                <a:ext cx="9091634" cy="5229200"/>
                <a:chOff x="130679" y="1628800"/>
                <a:chExt cx="9091634" cy="5229200"/>
              </a:xfrm>
            </p:grpSpPr>
            <p:pic>
              <p:nvPicPr>
                <p:cNvPr id="12" name="Afbeelding 11">
                  <a:extLst>
                    <a:ext uri="{FF2B5EF4-FFF2-40B4-BE49-F238E27FC236}">
                      <a16:creationId xmlns:a16="http://schemas.microsoft.com/office/drawing/2014/main" id="{A730A8C9-86CD-584B-921A-A25815A08D2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0679" y="1628800"/>
                  <a:ext cx="9091634" cy="5229200"/>
                </a:xfrm>
                <a:prstGeom prst="rect">
                  <a:avLst/>
                </a:prstGeom>
              </p:spPr>
            </p:pic>
            <p:sp>
              <p:nvSpPr>
                <p:cNvPr id="15" name="Tekstvak 14">
                  <a:extLst>
                    <a:ext uri="{FF2B5EF4-FFF2-40B4-BE49-F238E27FC236}">
                      <a16:creationId xmlns:a16="http://schemas.microsoft.com/office/drawing/2014/main" id="{AD6ED88F-8FD9-DE42-B9E9-3AC33A5F8CFA}"/>
                    </a:ext>
                  </a:extLst>
                </p:cNvPr>
                <p:cNvSpPr txBox="1"/>
                <p:nvPr/>
              </p:nvSpPr>
              <p:spPr>
                <a:xfrm>
                  <a:off x="4193729" y="1929831"/>
                  <a:ext cx="3096344" cy="292388"/>
                </a:xfrm>
                <a:prstGeom prst="rect">
                  <a:avLst/>
                </a:prstGeom>
                <a:solidFill>
                  <a:srgbClr val="6D645E"/>
                </a:solidFill>
              </p:spPr>
              <p:txBody>
                <a:bodyPr wrap="square" lIns="0" tIns="0" rIns="0" bIns="0" rtlCol="0">
                  <a:spAutoFit/>
                </a:bodyPr>
                <a:lstStyle/>
                <a:p>
                  <a:r>
                    <a:rPr lang="en-GB" sz="1900" dirty="0">
                      <a:solidFill>
                        <a:schemeClr val="bg1">
                          <a:lumMod val="85000"/>
                        </a:schemeClr>
                      </a:solidFill>
                      <a:latin typeface="Calibri Light" panose="020F0302020204030204" pitchFamily="34" charset="0"/>
                      <a:cs typeface="Calibri Light" panose="020F0302020204030204" pitchFamily="34" charset="0"/>
                    </a:rPr>
                    <a:t>adapt in the face of it</a:t>
                  </a:r>
                </a:p>
              </p:txBody>
            </p:sp>
          </p:grpSp>
          <p:sp>
            <p:nvSpPr>
              <p:cNvPr id="14" name="Tekstvak 13">
                <a:extLst>
                  <a:ext uri="{FF2B5EF4-FFF2-40B4-BE49-F238E27FC236}">
                    <a16:creationId xmlns:a16="http://schemas.microsoft.com/office/drawing/2014/main" id="{B24D7870-FD23-0242-A70C-3AF176625DE2}"/>
                  </a:ext>
                </a:extLst>
              </p:cNvPr>
              <p:cNvSpPr txBox="1"/>
              <p:nvPr/>
            </p:nvSpPr>
            <p:spPr>
              <a:xfrm>
                <a:off x="335360" y="4437112"/>
                <a:ext cx="2376264" cy="692497"/>
              </a:xfrm>
              <a:prstGeom prst="rect">
                <a:avLst/>
              </a:prstGeom>
              <a:solidFill>
                <a:srgbClr val="EAC3CB"/>
              </a:solidFill>
            </p:spPr>
            <p:txBody>
              <a:bodyPr wrap="square" rtlCol="0">
                <a:spAutoFit/>
              </a:bodyPr>
              <a:lstStyle/>
              <a:p>
                <a:r>
                  <a:rPr lang="en-GB" sz="1300" b="1" dirty="0">
                    <a:solidFill>
                      <a:schemeClr val="tx1">
                        <a:lumMod val="85000"/>
                        <a:lumOff val="15000"/>
                      </a:schemeClr>
                    </a:solidFill>
                    <a:latin typeface="+mn-lt"/>
                    <a:ea typeface="Gungsuh" panose="02030600000101010101" pitchFamily="18" charset="-127"/>
                    <a:cs typeface="Al Bayan Plain" pitchFamily="2" charset="-78"/>
                  </a:rPr>
                  <a:t>C. Strengthen our volunteer base to reduce the impacts of the climate crisis</a:t>
                </a:r>
              </a:p>
            </p:txBody>
          </p:sp>
        </p:grpSp>
        <p:sp>
          <p:nvSpPr>
            <p:cNvPr id="3" name="Tekstvak 2">
              <a:extLst>
                <a:ext uri="{FF2B5EF4-FFF2-40B4-BE49-F238E27FC236}">
                  <a16:creationId xmlns:a16="http://schemas.microsoft.com/office/drawing/2014/main" id="{5D9120EA-F620-1C4A-A7EE-1BD922B61A61}"/>
                </a:ext>
              </a:extLst>
            </p:cNvPr>
            <p:cNvSpPr txBox="1"/>
            <p:nvPr/>
          </p:nvSpPr>
          <p:spPr>
            <a:xfrm>
              <a:off x="7946286" y="3241421"/>
              <a:ext cx="1280634" cy="1000274"/>
            </a:xfrm>
            <a:prstGeom prst="rect">
              <a:avLst/>
            </a:prstGeom>
            <a:solidFill>
              <a:srgbClr val="A6A7AC"/>
            </a:solidFill>
          </p:spPr>
          <p:txBody>
            <a:bodyPr wrap="square" lIns="0" tIns="0" rIns="0" bIns="0" rtlCol="0">
              <a:spAutoFit/>
            </a:bodyPr>
            <a:lstStyle/>
            <a:p>
              <a:pPr algn="ctr"/>
              <a:r>
                <a:rPr lang="en-GB" sz="1300" b="1" dirty="0">
                  <a:solidFill>
                    <a:schemeClr val="tx1">
                      <a:lumMod val="85000"/>
                      <a:lumOff val="15000"/>
                    </a:schemeClr>
                  </a:solidFill>
                  <a:latin typeface="+mn-lt"/>
                  <a:ea typeface="Gungsuh" panose="02030600000101010101" pitchFamily="18" charset="-127"/>
                  <a:cs typeface="Al Bayan Plain" pitchFamily="2" charset="-78"/>
                </a:rPr>
                <a:t>livelihoods, infrastructure and sustainable water management</a:t>
              </a:r>
            </a:p>
          </p:txBody>
        </p:sp>
      </p:grpSp>
      <p:sp>
        <p:nvSpPr>
          <p:cNvPr id="4" name="Tekstvak 3">
            <a:extLst>
              <a:ext uri="{FF2B5EF4-FFF2-40B4-BE49-F238E27FC236}">
                <a16:creationId xmlns:a16="http://schemas.microsoft.com/office/drawing/2014/main" id="{1B88CD55-B88D-6045-A565-79EC26A5DEAE}"/>
              </a:ext>
            </a:extLst>
          </p:cNvPr>
          <p:cNvSpPr txBox="1"/>
          <p:nvPr/>
        </p:nvSpPr>
        <p:spPr>
          <a:xfrm>
            <a:off x="9222377" y="1123406"/>
            <a:ext cx="184731" cy="369332"/>
          </a:xfrm>
          <a:prstGeom prst="rect">
            <a:avLst/>
          </a:prstGeom>
          <a:noFill/>
        </p:spPr>
        <p:txBody>
          <a:bodyPr wrap="none" rtlCol="0">
            <a:spAutoFit/>
          </a:bodyPr>
          <a:lstStyle/>
          <a:p>
            <a:endParaRPr lang="en-GB"/>
          </a:p>
        </p:txBody>
      </p:sp>
      <p:pic>
        <p:nvPicPr>
          <p:cNvPr id="25" name="Picture 24">
            <a:extLst>
              <a:ext uri="{FF2B5EF4-FFF2-40B4-BE49-F238E27FC236}">
                <a16:creationId xmlns:a16="http://schemas.microsoft.com/office/drawing/2014/main" id="{94B85B5B-C86F-439C-83B4-C3E4DCEE88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7108" y="1656651"/>
            <a:ext cx="2666258" cy="3585555"/>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C51E73AA-2B3D-41BC-AF00-F73B1B7E878A}"/>
              </a:ext>
            </a:extLst>
          </p:cNvPr>
          <p:cNvGrpSpPr/>
          <p:nvPr/>
        </p:nvGrpSpPr>
        <p:grpSpPr>
          <a:xfrm>
            <a:off x="1631504" y="5394255"/>
            <a:ext cx="9471693" cy="979104"/>
            <a:chOff x="1631504" y="5394255"/>
            <a:chExt cx="9471693" cy="979104"/>
          </a:xfrm>
        </p:grpSpPr>
        <p:sp>
          <p:nvSpPr>
            <p:cNvPr id="10" name="Oval 9">
              <a:extLst>
                <a:ext uri="{FF2B5EF4-FFF2-40B4-BE49-F238E27FC236}">
                  <a16:creationId xmlns:a16="http://schemas.microsoft.com/office/drawing/2014/main" id="{7C7C512C-3ABF-48EB-8E19-D3F4382B9AAA}"/>
                </a:ext>
              </a:extLst>
            </p:cNvPr>
            <p:cNvSpPr/>
            <p:nvPr/>
          </p:nvSpPr>
          <p:spPr>
            <a:xfrm>
              <a:off x="1631504" y="5394255"/>
              <a:ext cx="6768752" cy="866111"/>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8" name="TextBox 7">
              <a:extLst>
                <a:ext uri="{FF2B5EF4-FFF2-40B4-BE49-F238E27FC236}">
                  <a16:creationId xmlns:a16="http://schemas.microsoft.com/office/drawing/2014/main" id="{125A95BE-B09F-4C0B-9722-8D88DE4F3E85}"/>
                </a:ext>
              </a:extLst>
            </p:cNvPr>
            <p:cNvSpPr txBox="1"/>
            <p:nvPr/>
          </p:nvSpPr>
          <p:spPr>
            <a:xfrm>
              <a:off x="9844519" y="6004027"/>
              <a:ext cx="1258678" cy="369332"/>
            </a:xfrm>
            <a:prstGeom prst="rect">
              <a:avLst/>
            </a:prstGeom>
            <a:noFill/>
          </p:spPr>
          <p:txBody>
            <a:bodyPr wrap="none" rtlCol="0">
              <a:spAutoFit/>
            </a:bodyPr>
            <a:lstStyle/>
            <a:p>
              <a:r>
                <a:rPr lang="da-DK" dirty="0">
                  <a:solidFill>
                    <a:srgbClr val="00B0F0"/>
                  </a:solidFill>
                </a:rPr>
                <a:t>'</a:t>
              </a:r>
              <a:r>
                <a:rPr lang="da-DK" dirty="0" err="1">
                  <a:solidFill>
                    <a:srgbClr val="00B0F0"/>
                  </a:solidFill>
                </a:rPr>
                <a:t>mitigation</a:t>
              </a:r>
              <a:r>
                <a:rPr lang="da-DK" dirty="0">
                  <a:solidFill>
                    <a:srgbClr val="00B0F0"/>
                  </a:solidFill>
                </a:rPr>
                <a:t>'</a:t>
              </a:r>
              <a:endParaRPr lang="en-GB" dirty="0">
                <a:solidFill>
                  <a:srgbClr val="00B0F0"/>
                </a:solidFill>
              </a:endParaRPr>
            </a:p>
          </p:txBody>
        </p:sp>
        <p:cxnSp>
          <p:nvCxnSpPr>
            <p:cNvPr id="24" name="Straight Connector 23">
              <a:extLst>
                <a:ext uri="{FF2B5EF4-FFF2-40B4-BE49-F238E27FC236}">
                  <a16:creationId xmlns:a16="http://schemas.microsoft.com/office/drawing/2014/main" id="{434FD3D8-1002-40E1-A7D1-73F85AA7399D}"/>
                </a:ext>
              </a:extLst>
            </p:cNvPr>
            <p:cNvCxnSpPr>
              <a:cxnSpLocks/>
              <a:stCxn id="10" idx="6"/>
            </p:cNvCxnSpPr>
            <p:nvPr/>
          </p:nvCxnSpPr>
          <p:spPr>
            <a:xfrm>
              <a:off x="8400256" y="5827311"/>
              <a:ext cx="1444263" cy="34884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21C0024-797F-4208-910B-AC7196511DF1}"/>
              </a:ext>
            </a:extLst>
          </p:cNvPr>
          <p:cNvGrpSpPr/>
          <p:nvPr/>
        </p:nvGrpSpPr>
        <p:grpSpPr>
          <a:xfrm>
            <a:off x="335359" y="451075"/>
            <a:ext cx="11521282" cy="3914028"/>
            <a:chOff x="335359" y="451075"/>
            <a:chExt cx="11521282" cy="3914028"/>
          </a:xfrm>
        </p:grpSpPr>
        <p:grpSp>
          <p:nvGrpSpPr>
            <p:cNvPr id="27" name="Group 26">
              <a:extLst>
                <a:ext uri="{FF2B5EF4-FFF2-40B4-BE49-F238E27FC236}">
                  <a16:creationId xmlns:a16="http://schemas.microsoft.com/office/drawing/2014/main" id="{C9122F08-6942-45F6-B694-7E13A74C5FBE}"/>
                </a:ext>
              </a:extLst>
            </p:cNvPr>
            <p:cNvGrpSpPr/>
            <p:nvPr/>
          </p:nvGrpSpPr>
          <p:grpSpPr>
            <a:xfrm>
              <a:off x="335359" y="451075"/>
              <a:ext cx="11521282" cy="3914028"/>
              <a:chOff x="335359" y="451075"/>
              <a:chExt cx="11521282" cy="3914028"/>
            </a:xfrm>
          </p:grpSpPr>
          <p:grpSp>
            <p:nvGrpSpPr>
              <p:cNvPr id="26" name="Group 25">
                <a:extLst>
                  <a:ext uri="{FF2B5EF4-FFF2-40B4-BE49-F238E27FC236}">
                    <a16:creationId xmlns:a16="http://schemas.microsoft.com/office/drawing/2014/main" id="{90043249-B2DA-4178-B52D-DFB08028444C}"/>
                  </a:ext>
                </a:extLst>
              </p:cNvPr>
              <p:cNvGrpSpPr/>
              <p:nvPr/>
            </p:nvGrpSpPr>
            <p:grpSpPr>
              <a:xfrm>
                <a:off x="335359" y="692696"/>
                <a:ext cx="9007632" cy="3672407"/>
                <a:chOff x="335359" y="692696"/>
                <a:chExt cx="9007632" cy="3672407"/>
              </a:xfrm>
            </p:grpSpPr>
            <p:sp>
              <p:nvSpPr>
                <p:cNvPr id="9" name="Oval 8">
                  <a:extLst>
                    <a:ext uri="{FF2B5EF4-FFF2-40B4-BE49-F238E27FC236}">
                      <a16:creationId xmlns:a16="http://schemas.microsoft.com/office/drawing/2014/main" id="{B3EB563A-0F8B-456D-867F-038FCF17DEC7}"/>
                    </a:ext>
                  </a:extLst>
                </p:cNvPr>
                <p:cNvSpPr/>
                <p:nvPr/>
              </p:nvSpPr>
              <p:spPr>
                <a:xfrm>
                  <a:off x="335359" y="692696"/>
                  <a:ext cx="8887017" cy="8661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23" name="Rectangle: Rounded Corners 22">
                  <a:extLst>
                    <a:ext uri="{FF2B5EF4-FFF2-40B4-BE49-F238E27FC236}">
                      <a16:creationId xmlns:a16="http://schemas.microsoft.com/office/drawing/2014/main" id="{A2ADF082-DC8E-461C-B7A9-50F8EFF95332}"/>
                    </a:ext>
                  </a:extLst>
                </p:cNvPr>
                <p:cNvSpPr/>
                <p:nvPr/>
              </p:nvSpPr>
              <p:spPr>
                <a:xfrm>
                  <a:off x="3575720" y="2426690"/>
                  <a:ext cx="5767271" cy="193841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grpSp>
          <p:sp>
            <p:nvSpPr>
              <p:cNvPr id="2" name="TextBox 1">
                <a:extLst>
                  <a:ext uri="{FF2B5EF4-FFF2-40B4-BE49-F238E27FC236}">
                    <a16:creationId xmlns:a16="http://schemas.microsoft.com/office/drawing/2014/main" id="{59440932-1B1A-4FDF-BAC8-B0112FD49454}"/>
                  </a:ext>
                </a:extLst>
              </p:cNvPr>
              <p:cNvSpPr txBox="1"/>
              <p:nvPr/>
            </p:nvSpPr>
            <p:spPr>
              <a:xfrm>
                <a:off x="10123474" y="451075"/>
                <a:ext cx="1733167" cy="646331"/>
              </a:xfrm>
              <a:prstGeom prst="rect">
                <a:avLst/>
              </a:prstGeom>
              <a:noFill/>
            </p:spPr>
            <p:txBody>
              <a:bodyPr wrap="none" rtlCol="0">
                <a:spAutoFit/>
              </a:bodyPr>
              <a:lstStyle/>
              <a:p>
                <a:r>
                  <a:rPr lang="da-DK" dirty="0">
                    <a:solidFill>
                      <a:srgbClr val="FF0000"/>
                    </a:solidFill>
                  </a:rPr>
                  <a:t>Main </a:t>
                </a:r>
                <a:r>
                  <a:rPr lang="da-DK" dirty="0" err="1">
                    <a:solidFill>
                      <a:srgbClr val="FF0000"/>
                    </a:solidFill>
                  </a:rPr>
                  <a:t>focus</a:t>
                </a:r>
                <a:endParaRPr lang="da-DK" dirty="0">
                  <a:solidFill>
                    <a:srgbClr val="FF0000"/>
                  </a:solidFill>
                </a:endParaRPr>
              </a:p>
              <a:p>
                <a:r>
                  <a:rPr lang="da-DK" dirty="0">
                    <a:solidFill>
                      <a:srgbClr val="FF0000"/>
                    </a:solidFill>
                  </a:rPr>
                  <a:t>on 'adaptation' </a:t>
                </a:r>
                <a:endParaRPr lang="en-GB" dirty="0">
                  <a:solidFill>
                    <a:srgbClr val="FF0000"/>
                  </a:solidFill>
                </a:endParaRPr>
              </a:p>
            </p:txBody>
          </p:sp>
          <p:cxnSp>
            <p:nvCxnSpPr>
              <p:cNvPr id="18" name="Straight Connector 17">
                <a:extLst>
                  <a:ext uri="{FF2B5EF4-FFF2-40B4-BE49-F238E27FC236}">
                    <a16:creationId xmlns:a16="http://schemas.microsoft.com/office/drawing/2014/main" id="{DB609D6C-D32C-428F-9E2D-A00776B15299}"/>
                  </a:ext>
                </a:extLst>
              </p:cNvPr>
              <p:cNvCxnSpPr>
                <a:cxnSpLocks/>
                <a:endCxn id="2" idx="1"/>
              </p:cNvCxnSpPr>
              <p:nvPr/>
            </p:nvCxnSpPr>
            <p:spPr>
              <a:xfrm flipV="1">
                <a:off x="9222376" y="774241"/>
                <a:ext cx="901098" cy="3228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9FB7C7E3-90AD-4E60-8FA9-B3BECE82A693}"/>
                </a:ext>
              </a:extLst>
            </p:cNvPr>
            <p:cNvCxnSpPr>
              <a:cxnSpLocks/>
            </p:cNvCxnSpPr>
            <p:nvPr/>
          </p:nvCxnSpPr>
          <p:spPr>
            <a:xfrm flipV="1">
              <a:off x="9111148" y="988400"/>
              <a:ext cx="1039377" cy="14382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310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59F43D-381E-4DB7-8E27-E71EAC6E1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388" y="0"/>
            <a:ext cx="8977895" cy="6503533"/>
          </a:xfrm>
          <a:prstGeom prst="rect">
            <a:avLst/>
          </a:prstGeom>
        </p:spPr>
      </p:pic>
    </p:spTree>
    <p:extLst>
      <p:ext uri="{BB962C8B-B14F-4D97-AF65-F5344CB8AC3E}">
        <p14:creationId xmlns:p14="http://schemas.microsoft.com/office/powerpoint/2010/main" val="234754311"/>
      </p:ext>
    </p:extLst>
  </p:cSld>
  <p:clrMapOvr>
    <a:masterClrMapping/>
  </p:clrMapOvr>
  <p:transition>
    <p:dissolv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32C500A9C70C498CD2637E9D555FAC" ma:contentTypeVersion="7" ma:contentTypeDescription="Een nieuw document maken." ma:contentTypeScope="" ma:versionID="391479b66ebc9ee6b5a3cd56f70d3f92">
  <xsd:schema xmlns:xsd="http://www.w3.org/2001/XMLSchema" xmlns:xs="http://www.w3.org/2001/XMLSchema" xmlns:p="http://schemas.microsoft.com/office/2006/metadata/properties" xmlns:ns2="71600318-39bc-4925-bfae-e839e68b77de" targetNamespace="http://schemas.microsoft.com/office/2006/metadata/properties" ma:root="true" ma:fieldsID="054d45b8dd1ebd3acb0b8332aea594bb" ns2:_="">
    <xsd:import namespace="71600318-39bc-4925-bfae-e839e68b77d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600318-39bc-4925-bfae-e839e68b77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74B2EE-DA34-4E6F-B247-BACE654B7DE5}">
  <ds:schemaRefs>
    <ds:schemaRef ds:uri="http://schemas.microsoft.com/sharepoint/v3/contenttype/forms"/>
  </ds:schemaRefs>
</ds:datastoreItem>
</file>

<file path=customXml/itemProps2.xml><?xml version="1.0" encoding="utf-8"?>
<ds:datastoreItem xmlns:ds="http://schemas.openxmlformats.org/officeDocument/2006/customXml" ds:itemID="{F1154B61-A350-4488-B560-02CB75ABD6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600318-39bc-4925-bfae-e839e68b7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1823</TotalTime>
  <Words>6036</Words>
  <Application>Microsoft Office PowerPoint</Application>
  <PresentationFormat>Widescreen</PresentationFormat>
  <Paragraphs>375</Paragraphs>
  <Slides>28</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Avenir Next</vt:lpstr>
      <vt:lpstr>Avenir Next Demi Bold</vt:lpstr>
      <vt:lpstr>CaeciliaLTStd-Light</vt:lpstr>
      <vt:lpstr>Calibri</vt:lpstr>
      <vt:lpstr>Calibri Light</vt:lpstr>
      <vt:lpstr>Courier New</vt:lpstr>
      <vt:lpstr>Helvetica</vt:lpstr>
      <vt:lpstr>Rubik</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RCCC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 3a</dc:title>
  <dc:creator>Knud Falk</dc:creator>
  <cp:lastModifiedBy>KF</cp:lastModifiedBy>
  <cp:revision>107</cp:revision>
  <cp:lastPrinted>2019-03-12T16:23:49Z</cp:lastPrinted>
  <dcterms:created xsi:type="dcterms:W3CDTF">2012-07-25T14:15:20Z</dcterms:created>
  <dcterms:modified xsi:type="dcterms:W3CDTF">2022-01-25T09:32:59Z</dcterms:modified>
</cp:coreProperties>
</file>